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77" r:id="rId2"/>
    <p:sldId id="415" r:id="rId3"/>
    <p:sldId id="378" r:id="rId4"/>
    <p:sldId id="380" r:id="rId5"/>
    <p:sldId id="381" r:id="rId6"/>
    <p:sldId id="382" r:id="rId7"/>
    <p:sldId id="409" r:id="rId8"/>
    <p:sldId id="384" r:id="rId9"/>
    <p:sldId id="385" r:id="rId10"/>
    <p:sldId id="386" r:id="rId11"/>
    <p:sldId id="387" r:id="rId12"/>
    <p:sldId id="395" r:id="rId13"/>
    <p:sldId id="396" r:id="rId14"/>
    <p:sldId id="362" r:id="rId15"/>
    <p:sldId id="400" r:id="rId16"/>
    <p:sldId id="410" r:id="rId17"/>
    <p:sldId id="404" r:id="rId18"/>
    <p:sldId id="405" r:id="rId19"/>
    <p:sldId id="406" r:id="rId20"/>
    <p:sldId id="389" r:id="rId21"/>
    <p:sldId id="411" r:id="rId22"/>
    <p:sldId id="416" r:id="rId23"/>
    <p:sldId id="388" r:id="rId24"/>
    <p:sldId id="402" r:id="rId25"/>
    <p:sldId id="391" r:id="rId26"/>
    <p:sldId id="413" r:id="rId27"/>
    <p:sldId id="392" r:id="rId28"/>
    <p:sldId id="407" r:id="rId29"/>
    <p:sldId id="393" r:id="rId30"/>
    <p:sldId id="367" r:id="rId31"/>
    <p:sldId id="414" r:id="rId32"/>
    <p:sldId id="408" r:id="rId33"/>
    <p:sldId id="397" r:id="rId34"/>
  </p:sldIdLst>
  <p:sldSz cx="9144000" cy="6858000" type="screen4x3"/>
  <p:notesSz cx="6669088" cy="9926638"/>
  <p:defaultTextStyle>
    <a:defPPr>
      <a:defRPr lang="en-US"/>
    </a:defPPr>
    <a:lvl1pPr algn="l" rtl="0" eaLnBrk="0" fontAlgn="base" hangingPunct="0">
      <a:spcBef>
        <a:spcPct val="0"/>
      </a:spcBef>
      <a:spcAft>
        <a:spcPct val="0"/>
      </a:spcAft>
      <a:defRPr sz="2000" kern="1200">
        <a:solidFill>
          <a:schemeClr val="tx1"/>
        </a:solidFill>
        <a:latin typeface="Gill Sans MT" pitchFamily="34" charset="0"/>
        <a:ea typeface="+mn-ea"/>
        <a:cs typeface="+mn-cs"/>
      </a:defRPr>
    </a:lvl1pPr>
    <a:lvl2pPr marL="457200" algn="l" rtl="0" eaLnBrk="0" fontAlgn="base" hangingPunct="0">
      <a:spcBef>
        <a:spcPct val="0"/>
      </a:spcBef>
      <a:spcAft>
        <a:spcPct val="0"/>
      </a:spcAft>
      <a:defRPr sz="2000" kern="1200">
        <a:solidFill>
          <a:schemeClr val="tx1"/>
        </a:solidFill>
        <a:latin typeface="Gill Sans MT" pitchFamily="34" charset="0"/>
        <a:ea typeface="+mn-ea"/>
        <a:cs typeface="+mn-cs"/>
      </a:defRPr>
    </a:lvl2pPr>
    <a:lvl3pPr marL="914400" algn="l" rtl="0" eaLnBrk="0" fontAlgn="base" hangingPunct="0">
      <a:spcBef>
        <a:spcPct val="0"/>
      </a:spcBef>
      <a:spcAft>
        <a:spcPct val="0"/>
      </a:spcAft>
      <a:defRPr sz="2000" kern="1200">
        <a:solidFill>
          <a:schemeClr val="tx1"/>
        </a:solidFill>
        <a:latin typeface="Gill Sans MT"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Gill Sans MT"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Gill Sans MT" pitchFamily="34" charset="0"/>
        <a:ea typeface="+mn-ea"/>
        <a:cs typeface="+mn-cs"/>
      </a:defRPr>
    </a:lvl5pPr>
    <a:lvl6pPr marL="2286000" algn="r" defTabSz="914400" rtl="1" eaLnBrk="1" latinLnBrk="0" hangingPunct="1">
      <a:defRPr sz="2000" kern="1200">
        <a:solidFill>
          <a:schemeClr val="tx1"/>
        </a:solidFill>
        <a:latin typeface="Gill Sans MT" pitchFamily="34" charset="0"/>
        <a:ea typeface="+mn-ea"/>
        <a:cs typeface="+mn-cs"/>
      </a:defRPr>
    </a:lvl6pPr>
    <a:lvl7pPr marL="2743200" algn="r" defTabSz="914400" rtl="1" eaLnBrk="1" latinLnBrk="0" hangingPunct="1">
      <a:defRPr sz="2000" kern="1200">
        <a:solidFill>
          <a:schemeClr val="tx1"/>
        </a:solidFill>
        <a:latin typeface="Gill Sans MT" pitchFamily="34" charset="0"/>
        <a:ea typeface="+mn-ea"/>
        <a:cs typeface="+mn-cs"/>
      </a:defRPr>
    </a:lvl7pPr>
    <a:lvl8pPr marL="3200400" algn="r" defTabSz="914400" rtl="1" eaLnBrk="1" latinLnBrk="0" hangingPunct="1">
      <a:defRPr sz="2000" kern="1200">
        <a:solidFill>
          <a:schemeClr val="tx1"/>
        </a:solidFill>
        <a:latin typeface="Gill Sans MT" pitchFamily="34" charset="0"/>
        <a:ea typeface="+mn-ea"/>
        <a:cs typeface="+mn-cs"/>
      </a:defRPr>
    </a:lvl8pPr>
    <a:lvl9pPr marL="3657600" algn="r" defTabSz="914400" rtl="1" eaLnBrk="1" latinLnBrk="0" hangingPunct="1">
      <a:defRPr sz="2000" kern="1200">
        <a:solidFill>
          <a:schemeClr val="tx1"/>
        </a:solidFill>
        <a:latin typeface="Gill Sans MT" pitchFamily="34" charset="0"/>
        <a:ea typeface="+mn-ea"/>
        <a:cs typeface="+mn-cs"/>
      </a:defRPr>
    </a:lvl9pPr>
  </p:defaultTextStyle>
  <p:modifyVerifier cryptProviderType="rsaAES" cryptAlgorithmClass="hash" cryptAlgorithmType="typeAny" cryptAlgorithmSid="14" spinCount="100000" saltData="LQNa2aBYQWSpQrCJRD2eKg==" hashData="GeQU3am/4iTGborscQlgertbmMT9icYvAD80nrV6/hJ3gqp2XCNrgMHlNG3PiftB8AI2KIaaMRRqNdqJ2EkSJ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99"/>
    <a:srgbClr val="008000"/>
    <a:srgbClr val="FD2F0D"/>
    <a:srgbClr val="000099"/>
    <a:srgbClr val="FFFF99"/>
    <a:srgbClr val="EFEC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75" autoAdjust="0"/>
    <p:restoredTop sz="90929"/>
  </p:normalViewPr>
  <p:slideViewPr>
    <p:cSldViewPr snapToGrid="0">
      <p:cViewPr varScale="1">
        <p:scale>
          <a:sx n="50" d="100"/>
          <a:sy n="50" d="100"/>
        </p:scale>
        <p:origin x="166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ltLang="en-GB"/>
          </a:p>
        </p:txBody>
      </p:sp>
      <p:sp>
        <p:nvSpPr>
          <p:cNvPr id="13315"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ltLang="en-GB"/>
          </a:p>
        </p:txBody>
      </p:sp>
      <p:sp>
        <p:nvSpPr>
          <p:cNvPr id="13316" name="Rectangle 4"/>
          <p:cNvSpPr>
            <a:spLocks noGrp="1" noChangeArrowheads="1"/>
          </p:cNvSpPr>
          <p:nvPr>
            <p:ph type="ftr" sz="quarter" idx="2"/>
          </p:nvPr>
        </p:nvSpPr>
        <p:spPr bwMode="auto">
          <a:xfrm>
            <a:off x="0" y="9431338"/>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ltLang="en-GB"/>
          </a:p>
        </p:txBody>
      </p:sp>
      <p:sp>
        <p:nvSpPr>
          <p:cNvPr id="13317" name="Rectangle 5"/>
          <p:cNvSpPr>
            <a:spLocks noGrp="1" noChangeArrowheads="1"/>
          </p:cNvSpPr>
          <p:nvPr>
            <p:ph type="sldNum" sz="quarter" idx="3"/>
          </p:nvPr>
        </p:nvSpPr>
        <p:spPr bwMode="auto">
          <a:xfrm>
            <a:off x="3779838" y="9431338"/>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6F45DE-8ECE-49A2-B912-9F3B93616595}" type="slidenum">
              <a:rPr lang="he-IL" altLang="en-GB"/>
              <a:pPr/>
              <a:t>‹#›</a:t>
            </a:fld>
            <a:endParaRPr lang="en-GB" altLang="en-GB"/>
          </a:p>
        </p:txBody>
      </p:sp>
    </p:spTree>
    <p:extLst>
      <p:ext uri="{BB962C8B-B14F-4D97-AF65-F5344CB8AC3E}">
        <p14:creationId xmlns:p14="http://schemas.microsoft.com/office/powerpoint/2010/main" val="162999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ltLang="en-GB"/>
          </a:p>
        </p:txBody>
      </p:sp>
      <p:sp>
        <p:nvSpPr>
          <p:cNvPr id="12291" name="Rectangle 3"/>
          <p:cNvSpPr>
            <a:spLocks noGrp="1" noChangeArrowheads="1"/>
          </p:cNvSpPr>
          <p:nvPr>
            <p:ph type="dt" idx="1"/>
          </p:nvPr>
        </p:nvSpPr>
        <p:spPr bwMode="auto">
          <a:xfrm>
            <a:off x="3779838"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ltLang="en-GB"/>
          </a:p>
        </p:txBody>
      </p:sp>
      <p:sp>
        <p:nvSpPr>
          <p:cNvPr id="12292" name="Rectangle 4"/>
          <p:cNvSpPr>
            <a:spLocks noGrp="1" noRot="1" noChangeAspect="1" noChangeArrowheads="1" noTextEdit="1"/>
          </p:cNvSpPr>
          <p:nvPr>
            <p:ph type="sldImg" idx="2"/>
          </p:nvPr>
        </p:nvSpPr>
        <p:spPr bwMode="auto">
          <a:xfrm>
            <a:off x="604838" y="557213"/>
            <a:ext cx="5461000" cy="409575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a:t>Click to edit Master text styles</a:t>
            </a:r>
          </a:p>
          <a:p>
            <a:pPr lvl="1"/>
            <a:r>
              <a:rPr lang="en-GB" altLang="en-GB"/>
              <a:t>Second level</a:t>
            </a:r>
          </a:p>
          <a:p>
            <a:pPr lvl="2"/>
            <a:r>
              <a:rPr lang="en-GB" altLang="en-GB"/>
              <a:t>Third level</a:t>
            </a:r>
          </a:p>
          <a:p>
            <a:pPr lvl="3"/>
            <a:r>
              <a:rPr lang="en-GB" altLang="en-GB"/>
              <a:t>Fourth level</a:t>
            </a:r>
          </a:p>
          <a:p>
            <a:pPr lvl="4"/>
            <a:r>
              <a:rPr lang="en-GB" altLang="en-GB"/>
              <a:t>Fifth level</a:t>
            </a:r>
          </a:p>
        </p:txBody>
      </p:sp>
      <p:sp>
        <p:nvSpPr>
          <p:cNvPr id="12294" name="Rectangle 6"/>
          <p:cNvSpPr>
            <a:spLocks noGrp="1" noChangeArrowheads="1"/>
          </p:cNvSpPr>
          <p:nvPr>
            <p:ph type="ftr" sz="quarter" idx="4"/>
          </p:nvPr>
        </p:nvSpPr>
        <p:spPr bwMode="auto">
          <a:xfrm>
            <a:off x="0" y="9431338"/>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ltLang="en-GB"/>
          </a:p>
        </p:txBody>
      </p:sp>
      <p:sp>
        <p:nvSpPr>
          <p:cNvPr id="12295" name="Rectangle 7"/>
          <p:cNvSpPr>
            <a:spLocks noGrp="1" noChangeArrowheads="1"/>
          </p:cNvSpPr>
          <p:nvPr>
            <p:ph type="sldNum" sz="quarter" idx="5"/>
          </p:nvPr>
        </p:nvSpPr>
        <p:spPr bwMode="auto">
          <a:xfrm>
            <a:off x="3779838" y="9431338"/>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56FCAA-0275-4F17-8A23-AE351B40BA64}" type="slidenum">
              <a:rPr lang="he-IL" altLang="en-GB"/>
              <a:pPr/>
              <a:t>‹#›</a:t>
            </a:fld>
            <a:endParaRPr lang="en-GB" altLang="en-GB"/>
          </a:p>
        </p:txBody>
      </p:sp>
    </p:spTree>
    <p:extLst>
      <p:ext uri="{BB962C8B-B14F-4D97-AF65-F5344CB8AC3E}">
        <p14:creationId xmlns:p14="http://schemas.microsoft.com/office/powerpoint/2010/main" val="1668143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Gill Sans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6D8DE-D891-45A6-AEAB-873E53761F57}" type="slidenum">
              <a:rPr lang="he-IL" altLang="en-GB"/>
              <a:pPr/>
              <a:t>1</a:t>
            </a:fld>
            <a:endParaRPr lang="en-GB" altLang="en-GB"/>
          </a:p>
        </p:txBody>
      </p:sp>
      <p:sp>
        <p:nvSpPr>
          <p:cNvPr id="332802" name="Rectangle 2"/>
          <p:cNvSpPr>
            <a:spLocks noGrp="1" noRot="1" noChangeAspect="1" noChangeArrowheads="1" noTextEdit="1"/>
          </p:cNvSpPr>
          <p:nvPr>
            <p:ph type="sldImg"/>
          </p:nvPr>
        </p:nvSpPr>
        <p:spPr>
          <a:xfrm>
            <a:off x="852488" y="744538"/>
            <a:ext cx="4964112" cy="3722687"/>
          </a:xfrm>
          <a:ln/>
        </p:spPr>
      </p:sp>
      <p:sp>
        <p:nvSpPr>
          <p:cNvPr id="332803"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390317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6D8DE-D891-45A6-AEAB-873E53761F57}" type="slidenum">
              <a:rPr lang="he-IL" altLang="en-GB"/>
              <a:pPr/>
              <a:t>3</a:t>
            </a:fld>
            <a:endParaRPr lang="en-GB" altLang="en-GB"/>
          </a:p>
        </p:txBody>
      </p:sp>
      <p:sp>
        <p:nvSpPr>
          <p:cNvPr id="332802" name="Rectangle 2"/>
          <p:cNvSpPr>
            <a:spLocks noGrp="1" noRot="1" noChangeAspect="1" noChangeArrowheads="1" noTextEdit="1"/>
          </p:cNvSpPr>
          <p:nvPr>
            <p:ph type="sldImg"/>
          </p:nvPr>
        </p:nvSpPr>
        <p:spPr>
          <a:xfrm>
            <a:off x="854075" y="744538"/>
            <a:ext cx="4960938" cy="3721100"/>
          </a:xfrm>
          <a:ln/>
        </p:spPr>
      </p:sp>
      <p:sp>
        <p:nvSpPr>
          <p:cNvPr id="332803"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417482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מציין מיקום של תמונת שקופית 1"/>
          <p:cNvSpPr>
            <a:spLocks noGrp="1" noRot="1" noChangeAspect="1" noTextEdit="1"/>
          </p:cNvSpPr>
          <p:nvPr>
            <p:ph type="sldImg"/>
          </p:nvPr>
        </p:nvSpPr>
        <p:spPr>
          <a:ln/>
        </p:spPr>
      </p:sp>
      <p:sp>
        <p:nvSpPr>
          <p:cNvPr id="312323"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312324"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59484CD-2437-44A3-93B2-E9DEF4EAC1DD}" type="slidenum">
              <a:rPr lang="he-IL" altLang="he-IL" smtClean="0"/>
              <a:pPr eaLnBrk="1" hangingPunct="1">
                <a:spcBef>
                  <a:spcPct val="0"/>
                </a:spcBef>
              </a:pPr>
              <a:t>4</a:t>
            </a:fld>
            <a:endParaRPr lang="en-US" altLang="he-IL"/>
          </a:p>
        </p:txBody>
      </p:sp>
    </p:spTree>
    <p:extLst>
      <p:ext uri="{BB962C8B-B14F-4D97-AF65-F5344CB8AC3E}">
        <p14:creationId xmlns:p14="http://schemas.microsoft.com/office/powerpoint/2010/main" val="117179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מציין מיקום של תמונת שקופית 1"/>
          <p:cNvSpPr>
            <a:spLocks noGrp="1" noRot="1" noChangeAspect="1" noTextEdit="1"/>
          </p:cNvSpPr>
          <p:nvPr>
            <p:ph type="sldImg"/>
          </p:nvPr>
        </p:nvSpPr>
        <p:spPr>
          <a:ln/>
        </p:spPr>
      </p:sp>
      <p:sp>
        <p:nvSpPr>
          <p:cNvPr id="313347"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313348"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30A1229-DF53-425D-91F1-AE129C9A0046}" type="slidenum">
              <a:rPr lang="he-IL" altLang="he-IL" smtClean="0"/>
              <a:pPr eaLnBrk="1" hangingPunct="1">
                <a:spcBef>
                  <a:spcPct val="0"/>
                </a:spcBef>
              </a:pPr>
              <a:t>5</a:t>
            </a:fld>
            <a:endParaRPr lang="en-US" altLang="he-IL"/>
          </a:p>
        </p:txBody>
      </p:sp>
    </p:spTree>
    <p:extLst>
      <p:ext uri="{BB962C8B-B14F-4D97-AF65-F5344CB8AC3E}">
        <p14:creationId xmlns:p14="http://schemas.microsoft.com/office/powerpoint/2010/main" val="33179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מציין מיקום של תמונת שקופית 1"/>
          <p:cNvSpPr>
            <a:spLocks noGrp="1" noRot="1" noChangeAspect="1" noTextEdit="1"/>
          </p:cNvSpPr>
          <p:nvPr>
            <p:ph type="sldImg"/>
          </p:nvPr>
        </p:nvSpPr>
        <p:spPr>
          <a:ln/>
        </p:spPr>
      </p:sp>
      <p:sp>
        <p:nvSpPr>
          <p:cNvPr id="313347"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313348"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30A1229-DF53-425D-91F1-AE129C9A0046}" type="slidenum">
              <a:rPr lang="he-IL" altLang="he-IL" smtClean="0"/>
              <a:pPr eaLnBrk="1" hangingPunct="1">
                <a:spcBef>
                  <a:spcPct val="0"/>
                </a:spcBef>
              </a:pPr>
              <a:t>6</a:t>
            </a:fld>
            <a:endParaRPr lang="en-US" altLang="he-IL"/>
          </a:p>
        </p:txBody>
      </p:sp>
    </p:spTree>
    <p:extLst>
      <p:ext uri="{BB962C8B-B14F-4D97-AF65-F5344CB8AC3E}">
        <p14:creationId xmlns:p14="http://schemas.microsoft.com/office/powerpoint/2010/main" val="21611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chemeClr val="accent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32578" y="711204"/>
            <a:ext cx="2060575" cy="5338763"/>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0853" y="711204"/>
            <a:ext cx="6029325" cy="5338763"/>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24368FD9-D588-456F-B596-EFD431548159}" type="datetimeFigureOut">
              <a:rPr lang="he-IL" smtClean="0"/>
              <a:t>ט"ז/תמוז/תשפ"ד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04BBCF9-B237-4AB9-9069-229CAAA1C741}" type="slidenum">
              <a:rPr lang="he-IL" smtClean="0"/>
              <a:t>‹#›</a:t>
            </a:fld>
            <a:endParaRPr lang="he-IL"/>
          </a:p>
        </p:txBody>
      </p:sp>
    </p:spTree>
    <p:extLst>
      <p:ext uri="{BB962C8B-B14F-4D97-AF65-F5344CB8AC3E}">
        <p14:creationId xmlns:p14="http://schemas.microsoft.com/office/powerpoint/2010/main" val="385251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2"/>
            <a:ext cx="7772400" cy="1362075"/>
          </a:xfrm>
        </p:spPr>
        <p:txBody>
          <a:bodyPr/>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0853" y="1935163"/>
            <a:ext cx="40433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6616" y="1935163"/>
            <a:ext cx="40449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3"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2"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1"/>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0851" y="711200"/>
            <a:ext cx="82423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0854" y="1935163"/>
            <a:ext cx="8240713"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p:cNvSpPr>
            <a:spLocks noChangeArrowheads="1"/>
          </p:cNvSpPr>
          <p:nvPr/>
        </p:nvSpPr>
        <p:spPr bwMode="auto">
          <a:xfrm>
            <a:off x="0" y="3"/>
            <a:ext cx="9144000" cy="455613"/>
          </a:xfrm>
          <a:prstGeom prst="rect">
            <a:avLst/>
          </a:prstGeom>
          <a:solidFill>
            <a:schemeClr val="accent1"/>
          </a:solidFill>
          <a:ln w="9525">
            <a:noFill/>
            <a:miter lim="800000"/>
            <a:headEnd/>
            <a:tailEnd/>
          </a:ln>
          <a:effectLst/>
        </p:spPr>
        <p:txBody>
          <a:bodyPr wrap="none" anchor="ctr"/>
          <a:lstStyle/>
          <a:p>
            <a:pPr algn="ctr"/>
            <a:endParaRPr lang="he-IL" sz="2400"/>
          </a:p>
        </p:txBody>
      </p:sp>
      <p:sp>
        <p:nvSpPr>
          <p:cNvPr id="1041" name="Rectangle 17"/>
          <p:cNvSpPr>
            <a:spLocks noChangeArrowheads="1"/>
          </p:cNvSpPr>
          <p:nvPr/>
        </p:nvSpPr>
        <p:spPr bwMode="auto">
          <a:xfrm>
            <a:off x="7094539" y="6546850"/>
            <a:ext cx="1905000" cy="311150"/>
          </a:xfrm>
          <a:prstGeom prst="rect">
            <a:avLst/>
          </a:prstGeom>
          <a:noFill/>
          <a:ln w="9525">
            <a:noFill/>
            <a:miter lim="800000"/>
            <a:headEnd/>
            <a:tailEnd/>
          </a:ln>
          <a:effectLst/>
        </p:spPr>
        <p:txBody>
          <a:bodyPr/>
          <a:lstStyle/>
          <a:p>
            <a:pPr algn="r"/>
            <a:fld id="{5E70A7A1-4F90-45BD-98E9-6355BEDB17B4}" type="slidenum">
              <a:rPr lang="he-IL" altLang="en-US" sz="1000">
                <a:solidFill>
                  <a:schemeClr val="accent1"/>
                </a:solidFill>
                <a:cs typeface="Arial" pitchFamily="34" charset="0"/>
              </a:rPr>
              <a:pPr algn="r"/>
              <a:t>‹#›</a:t>
            </a:fld>
            <a:endParaRPr lang="en-US" altLang="en-US" sz="1000">
              <a:solidFill>
                <a:schemeClr val="accent1"/>
              </a:solidFill>
            </a:endParaRPr>
          </a:p>
        </p:txBody>
      </p:sp>
      <p:sp>
        <p:nvSpPr>
          <p:cNvPr id="7" name="Rectangle 7"/>
          <p:cNvSpPr>
            <a:spLocks noChangeArrowheads="1"/>
          </p:cNvSpPr>
          <p:nvPr/>
        </p:nvSpPr>
        <p:spPr bwMode="auto">
          <a:xfrm>
            <a:off x="6511105" y="-67604"/>
            <a:ext cx="230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Gill Sans MT" pitchFamily="34" charset="0"/>
                <a:cs typeface="Times New Roman" pitchFamily="18" charset="0"/>
              </a:defRPr>
            </a:lvl1pPr>
            <a:lvl2pPr marL="742950" indent="-285750">
              <a:defRPr sz="2000">
                <a:solidFill>
                  <a:schemeClr val="tx1"/>
                </a:solidFill>
                <a:latin typeface="Gill Sans MT" pitchFamily="34" charset="0"/>
                <a:cs typeface="Times New Roman" pitchFamily="18" charset="0"/>
              </a:defRPr>
            </a:lvl2pPr>
            <a:lvl3pPr marL="1143000" indent="-228600">
              <a:defRPr sz="2000">
                <a:solidFill>
                  <a:schemeClr val="tx1"/>
                </a:solidFill>
                <a:latin typeface="Gill Sans MT" pitchFamily="34" charset="0"/>
                <a:cs typeface="Times New Roman" pitchFamily="18" charset="0"/>
              </a:defRPr>
            </a:lvl3pPr>
            <a:lvl4pPr marL="1600200" indent="-228600">
              <a:defRPr sz="2000">
                <a:solidFill>
                  <a:schemeClr val="tx1"/>
                </a:solidFill>
                <a:latin typeface="Gill Sans MT" pitchFamily="34" charset="0"/>
                <a:cs typeface="Times New Roman" pitchFamily="18" charset="0"/>
              </a:defRPr>
            </a:lvl4pPr>
            <a:lvl5pPr marL="2057400" indent="-228600">
              <a:defRPr sz="2000">
                <a:solidFill>
                  <a:schemeClr val="tx1"/>
                </a:solidFill>
                <a:latin typeface="Gill Sans MT" pitchFamily="34" charset="0"/>
                <a:cs typeface="Times New Roman" pitchFamily="18" charset="0"/>
              </a:defRPr>
            </a:lvl5pPr>
            <a:lvl6pPr marL="2514600" indent="-228600" algn="l" rtl="0" eaLnBrk="0" fontAlgn="base" hangingPunct="0">
              <a:spcBef>
                <a:spcPct val="0"/>
              </a:spcBef>
              <a:spcAft>
                <a:spcPct val="0"/>
              </a:spcAft>
              <a:defRPr sz="2000">
                <a:solidFill>
                  <a:schemeClr val="tx1"/>
                </a:solidFill>
                <a:latin typeface="Gill Sans MT" pitchFamily="34" charset="0"/>
                <a:cs typeface="Times New Roman" pitchFamily="18" charset="0"/>
              </a:defRPr>
            </a:lvl6pPr>
            <a:lvl7pPr marL="2971800" indent="-228600" algn="l" rtl="0" eaLnBrk="0" fontAlgn="base" hangingPunct="0">
              <a:spcBef>
                <a:spcPct val="0"/>
              </a:spcBef>
              <a:spcAft>
                <a:spcPct val="0"/>
              </a:spcAft>
              <a:defRPr sz="2000">
                <a:solidFill>
                  <a:schemeClr val="tx1"/>
                </a:solidFill>
                <a:latin typeface="Gill Sans MT" pitchFamily="34" charset="0"/>
                <a:cs typeface="Times New Roman" pitchFamily="18" charset="0"/>
              </a:defRPr>
            </a:lvl7pPr>
            <a:lvl8pPr marL="3429000" indent="-228600" algn="l" rtl="0" eaLnBrk="0" fontAlgn="base" hangingPunct="0">
              <a:spcBef>
                <a:spcPct val="0"/>
              </a:spcBef>
              <a:spcAft>
                <a:spcPct val="0"/>
              </a:spcAft>
              <a:defRPr sz="2000">
                <a:solidFill>
                  <a:schemeClr val="tx1"/>
                </a:solidFill>
                <a:latin typeface="Gill Sans MT" pitchFamily="34" charset="0"/>
                <a:cs typeface="Times New Roman" pitchFamily="18" charset="0"/>
              </a:defRPr>
            </a:lvl8pPr>
            <a:lvl9pPr marL="3886200" indent="-228600" algn="l" rtl="0" eaLnBrk="0" fontAlgn="base" hangingPunct="0">
              <a:spcBef>
                <a:spcPct val="0"/>
              </a:spcBef>
              <a:spcAft>
                <a:spcPct val="0"/>
              </a:spcAft>
              <a:defRPr sz="2000">
                <a:solidFill>
                  <a:schemeClr val="tx1"/>
                </a:solidFill>
                <a:latin typeface="Gill Sans MT" pitchFamily="34" charset="0"/>
                <a:cs typeface="Times New Roman" pitchFamily="18" charset="0"/>
              </a:defRPr>
            </a:lvl9pPr>
          </a:lstStyle>
          <a:p>
            <a:pPr>
              <a:defRPr/>
            </a:pPr>
            <a:r>
              <a:rPr lang="he-IL" altLang="he-IL" sz="2800" b="1" dirty="0">
                <a:solidFill>
                  <a:srgbClr val="FFFF66"/>
                </a:solidFill>
                <a:cs typeface="Guttman Yad-Brush" panose="02010401010101010101" pitchFamily="2" charset="-79"/>
              </a:rPr>
              <a:t>נהיגה נכונה</a:t>
            </a:r>
            <a:endParaRPr lang="en-US" altLang="he-IL" sz="2800" b="1" dirty="0">
              <a:solidFill>
                <a:srgbClr val="FFFF66"/>
              </a:solidFill>
              <a:cs typeface="Guttman Yad-Brush" panose="02010401010101010101" pitchFamily="2" charset="-79"/>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pitchFamily="34" charset="0"/>
        </a:defRPr>
      </a:lvl2pPr>
      <a:lvl3pPr algn="l" rtl="0" eaLnBrk="0" fontAlgn="base" hangingPunct="0">
        <a:spcBef>
          <a:spcPct val="0"/>
        </a:spcBef>
        <a:spcAft>
          <a:spcPct val="0"/>
        </a:spcAft>
        <a:defRPr sz="3600">
          <a:solidFill>
            <a:schemeClr val="tx1"/>
          </a:solidFill>
          <a:latin typeface="Gill Sans MT" pitchFamily="34" charset="0"/>
        </a:defRPr>
      </a:lvl3pPr>
      <a:lvl4pPr algn="l" rtl="0" eaLnBrk="0" fontAlgn="base" hangingPunct="0">
        <a:spcBef>
          <a:spcPct val="0"/>
        </a:spcBef>
        <a:spcAft>
          <a:spcPct val="0"/>
        </a:spcAft>
        <a:defRPr sz="3600">
          <a:solidFill>
            <a:schemeClr val="tx1"/>
          </a:solidFill>
          <a:latin typeface="Gill Sans MT" pitchFamily="34" charset="0"/>
        </a:defRPr>
      </a:lvl4pPr>
      <a:lvl5pPr algn="l" rtl="0" eaLnBrk="0" fontAlgn="base" hangingPunct="0">
        <a:spcBef>
          <a:spcPct val="0"/>
        </a:spcBef>
        <a:spcAft>
          <a:spcPct val="0"/>
        </a:spcAft>
        <a:defRPr sz="3600">
          <a:solidFill>
            <a:schemeClr val="tx1"/>
          </a:solidFill>
          <a:latin typeface="Gill Sans MT" pitchFamily="34" charset="0"/>
        </a:defRPr>
      </a:lvl5pPr>
      <a:lvl6pPr marL="457200" algn="l" rtl="0" eaLnBrk="0" fontAlgn="base" hangingPunct="0">
        <a:spcBef>
          <a:spcPct val="0"/>
        </a:spcBef>
        <a:spcAft>
          <a:spcPct val="0"/>
        </a:spcAft>
        <a:defRPr sz="3600">
          <a:solidFill>
            <a:schemeClr val="tx1"/>
          </a:solidFill>
          <a:latin typeface="Gill Sans MT" pitchFamily="34" charset="0"/>
        </a:defRPr>
      </a:lvl6pPr>
      <a:lvl7pPr marL="914400" algn="l" rtl="0" eaLnBrk="0" fontAlgn="base" hangingPunct="0">
        <a:spcBef>
          <a:spcPct val="0"/>
        </a:spcBef>
        <a:spcAft>
          <a:spcPct val="0"/>
        </a:spcAft>
        <a:defRPr sz="3600">
          <a:solidFill>
            <a:schemeClr val="tx1"/>
          </a:solidFill>
          <a:latin typeface="Gill Sans MT" pitchFamily="34" charset="0"/>
        </a:defRPr>
      </a:lvl7pPr>
      <a:lvl8pPr marL="1371600" algn="l" rtl="0" eaLnBrk="0" fontAlgn="base" hangingPunct="0">
        <a:spcBef>
          <a:spcPct val="0"/>
        </a:spcBef>
        <a:spcAft>
          <a:spcPct val="0"/>
        </a:spcAft>
        <a:defRPr sz="3600">
          <a:solidFill>
            <a:schemeClr val="tx1"/>
          </a:solidFill>
          <a:latin typeface="Gill Sans MT" pitchFamily="34" charset="0"/>
        </a:defRPr>
      </a:lvl8pPr>
      <a:lvl9pPr marL="1828800" algn="l" rtl="0" eaLnBrk="0" fontAlgn="base" hangingPunct="0">
        <a:spcBef>
          <a:spcPct val="0"/>
        </a:spcBef>
        <a:spcAft>
          <a:spcPct val="0"/>
        </a:spcAft>
        <a:defRPr sz="3600">
          <a:solidFill>
            <a:schemeClr val="tx1"/>
          </a:solidFill>
          <a:latin typeface="Gill Sans MT" pitchFamily="34" charset="0"/>
        </a:defRPr>
      </a:lvl9pPr>
    </p:titleStyle>
    <p:bodyStyle>
      <a:lvl1pPr marL="342900" indent="-342900" algn="l" rtl="0" eaLnBrk="0" fontAlgn="base" hangingPunct="0">
        <a:lnSpc>
          <a:spcPct val="95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400">
          <a:solidFill>
            <a:schemeClr val="tx1"/>
          </a:solidFill>
          <a:latin typeface="+mn-lt"/>
        </a:defRPr>
      </a:lvl3pPr>
      <a:lvl4pPr marL="1600200" indent="-228600" algn="l" rtl="0" eaLnBrk="0" fontAlgn="base" hangingPunct="0">
        <a:lnSpc>
          <a:spcPct val="95000"/>
        </a:lnSpc>
        <a:spcBef>
          <a:spcPct val="20000"/>
        </a:spcBef>
        <a:spcAft>
          <a:spcPct val="0"/>
        </a:spcAft>
        <a:buChar char="–"/>
        <a:defRPr sz="2000">
          <a:solidFill>
            <a:schemeClr val="tx1"/>
          </a:solidFill>
          <a:latin typeface="+mn-lt"/>
        </a:defRPr>
      </a:lvl4pPr>
      <a:lvl5pPr marL="2057400" indent="-228600" algn="l" rtl="0" eaLnBrk="0" fontAlgn="base" hangingPunct="0">
        <a:lnSpc>
          <a:spcPct val="95000"/>
        </a:lnSpc>
        <a:spcBef>
          <a:spcPct val="20000"/>
        </a:spcBef>
        <a:spcAft>
          <a:spcPct val="0"/>
        </a:spcAft>
        <a:buChar char="»"/>
        <a:defRPr sz="2000">
          <a:solidFill>
            <a:schemeClr val="tx1"/>
          </a:solidFill>
          <a:latin typeface="+mn-lt"/>
        </a:defRPr>
      </a:lvl5pPr>
      <a:lvl6pPr marL="2514600" indent="-228600" algn="l" rtl="0" eaLnBrk="0" fontAlgn="base" hangingPunct="0">
        <a:lnSpc>
          <a:spcPct val="95000"/>
        </a:lnSpc>
        <a:spcBef>
          <a:spcPct val="20000"/>
        </a:spcBef>
        <a:spcAft>
          <a:spcPct val="0"/>
        </a:spcAft>
        <a:buChar char="»"/>
        <a:defRPr sz="2000">
          <a:solidFill>
            <a:schemeClr val="tx1"/>
          </a:solidFill>
          <a:latin typeface="+mn-lt"/>
        </a:defRPr>
      </a:lvl6pPr>
      <a:lvl7pPr marL="2971800" indent="-228600" algn="l" rtl="0" eaLnBrk="0" fontAlgn="base" hangingPunct="0">
        <a:lnSpc>
          <a:spcPct val="95000"/>
        </a:lnSpc>
        <a:spcBef>
          <a:spcPct val="20000"/>
        </a:spcBef>
        <a:spcAft>
          <a:spcPct val="0"/>
        </a:spcAft>
        <a:buChar char="»"/>
        <a:defRPr sz="2000">
          <a:solidFill>
            <a:schemeClr val="tx1"/>
          </a:solidFill>
          <a:latin typeface="+mn-lt"/>
        </a:defRPr>
      </a:lvl7pPr>
      <a:lvl8pPr marL="3429000" indent="-228600" algn="l" rtl="0" eaLnBrk="0" fontAlgn="base" hangingPunct="0">
        <a:lnSpc>
          <a:spcPct val="95000"/>
        </a:lnSpc>
        <a:spcBef>
          <a:spcPct val="20000"/>
        </a:spcBef>
        <a:spcAft>
          <a:spcPct val="0"/>
        </a:spcAft>
        <a:buChar char="»"/>
        <a:defRPr sz="2000">
          <a:solidFill>
            <a:schemeClr val="tx1"/>
          </a:solidFill>
          <a:latin typeface="+mn-lt"/>
        </a:defRPr>
      </a:lvl8pPr>
      <a:lvl9pPr marL="3886200" indent="-228600" algn="l" rtl="0" eaLnBrk="0" fontAlgn="base" hangingPunct="0">
        <a:lnSpc>
          <a:spcPct val="95000"/>
        </a:lnSpc>
        <a:spcBef>
          <a:spcPct val="20000"/>
        </a:spcBef>
        <a:spcAft>
          <a:spcPct val="0"/>
        </a:spcAft>
        <a:buChar char="»"/>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kgal@univ.haifa.ac.i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hyperlink" Target="https://www.youtube.com/watch?v=neRFXaIf84s&amp;ab_channel=kobigal00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PhWdPBog3FA"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o-gPbeN5DZ0&amp;ab_channel=%D7%94%D7%A8%D7%A9%D7%95%D7%AA%D7%94%D7%9C%D7%90%D7%95%D7%9E%D7%99%D7%AA%D7%9C%D7%91%D7%98%D7%99%D7%97%D7%95%D7%AA%D7%91%D7%93%D7%A8%D7%9B%D7%99%D7%9D"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g"/><Relationship Id="rId2" Type="http://schemas.openxmlformats.org/officeDocument/2006/relationships/hyperlink" Target="http://www.youtube.com/watch?v=wg0X2mu3rV8" TargetMode="External"/><Relationship Id="rId1" Type="http://schemas.openxmlformats.org/officeDocument/2006/relationships/slideLayout" Target="../slideLayouts/slideLayout7.xml"/><Relationship Id="rId6" Type="http://schemas.openxmlformats.org/officeDocument/2006/relationships/hyperlink" Target="https://youtu.be/8tIaEw9FSto" TargetMode="External"/><Relationship Id="rId5" Type="http://schemas.openxmlformats.org/officeDocument/2006/relationships/image" Target="../media/image24.png"/><Relationship Id="rId4" Type="http://schemas.openxmlformats.org/officeDocument/2006/relationships/hyperlink" Target="http://www.youtube.com/watch?v=5gnaAhSXwhw"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lMb2TMxFoxA"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gal@univ.haifa.ac.i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Xbv8rIVeU&amp;ab_channel=kobigal007"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WordArt 3"/>
          <p:cNvSpPr>
            <a:spLocks noChangeArrowheads="1" noChangeShapeType="1" noTextEdit="1"/>
          </p:cNvSpPr>
          <p:nvPr/>
        </p:nvSpPr>
        <p:spPr bwMode="auto">
          <a:xfrm>
            <a:off x="186632" y="827804"/>
            <a:ext cx="9025608" cy="3921620"/>
          </a:xfrm>
          <a:prstGeom prst="rect">
            <a:avLst/>
          </a:prstGeom>
        </p:spPr>
        <p:txBody>
          <a:bodyPr wrap="none" numCol="1" fromWordArt="1">
            <a:prstTxWarp prst="textPlain">
              <a:avLst>
                <a:gd name="adj" fmla="val 49838"/>
              </a:avLst>
            </a:prstTxWarp>
          </a:bodyPr>
          <a:lstStyle/>
          <a:p>
            <a:pPr algn="ctr" rtl="1"/>
            <a:r>
              <a:rPr lang="he-IL" sz="2400" b="1" kern="10" dirty="0">
                <a:ln w="9525">
                  <a:solidFill>
                    <a:schemeClr val="tx1"/>
                  </a:solidFill>
                  <a:round/>
                  <a:headEnd/>
                  <a:tailEnd/>
                </a:ln>
                <a:solidFill>
                  <a:schemeClr val="accent2"/>
                </a:solidFill>
                <a:latin typeface="Times New Roman"/>
                <a:cs typeface="Times New Roman"/>
              </a:rPr>
              <a:t>    נהיגה    נכונה    </a:t>
            </a:r>
          </a:p>
          <a:p>
            <a:pPr algn="ctr" rtl="1"/>
            <a:r>
              <a:rPr lang="he-IL" sz="2400" b="1" kern="10" dirty="0">
                <a:ln w="9525">
                  <a:solidFill>
                    <a:schemeClr val="tx1"/>
                  </a:solidFill>
                  <a:round/>
                  <a:headEnd/>
                  <a:tailEnd/>
                </a:ln>
                <a:solidFill>
                  <a:schemeClr val="accent2"/>
                </a:solidFill>
                <a:latin typeface="Times New Roman"/>
                <a:cs typeface="Times New Roman"/>
              </a:rPr>
              <a:t>לבני   משפחה</a:t>
            </a:r>
          </a:p>
          <a:p>
            <a:pPr algn="ctr" rtl="1"/>
            <a:endParaRPr lang="he-IL" sz="2400" b="1" kern="10" dirty="0">
              <a:ln w="9525">
                <a:solidFill>
                  <a:schemeClr val="tx1"/>
                </a:solidFill>
                <a:round/>
                <a:headEnd/>
                <a:tailEnd/>
              </a:ln>
              <a:solidFill>
                <a:schemeClr val="accent2"/>
              </a:solidFill>
              <a:latin typeface="Times New Roman"/>
              <a:cs typeface="Times New Roman"/>
            </a:endParaRPr>
          </a:p>
        </p:txBody>
      </p:sp>
      <p:sp>
        <p:nvSpPr>
          <p:cNvPr id="331780" name="Text Box 4"/>
          <p:cNvSpPr txBox="1">
            <a:spLocks noChangeArrowheads="1"/>
          </p:cNvSpPr>
          <p:nvPr/>
        </p:nvSpPr>
        <p:spPr bwMode="auto">
          <a:xfrm>
            <a:off x="1680606" y="3427905"/>
            <a:ext cx="5903912" cy="646331"/>
          </a:xfrm>
          <a:prstGeom prst="rect">
            <a:avLst/>
          </a:prstGeom>
          <a:solidFill>
            <a:srgbClr val="FFFF00"/>
          </a:solidFill>
          <a:ln w="38100">
            <a:solidFill>
              <a:schemeClr val="tx1"/>
            </a:solidFill>
            <a:miter lim="800000"/>
            <a:headEnd/>
            <a:tailEnd/>
          </a:ln>
          <a:effectLst/>
        </p:spPr>
        <p:txBody>
          <a:bodyPr>
            <a:spAutoFit/>
          </a:bodyPr>
          <a:lstStyle/>
          <a:p>
            <a:pPr algn="r" rtl="1">
              <a:spcBef>
                <a:spcPct val="50000"/>
              </a:spcBef>
            </a:pPr>
            <a:r>
              <a:rPr lang="he-IL" sz="3600" b="1" dirty="0">
                <a:latin typeface="Times New Roman" pitchFamily="18" charset="0"/>
                <a:cs typeface="Times New Roman" pitchFamily="18" charset="0"/>
              </a:rPr>
              <a:t>הגברת המודעות לבטיחות בדרכים.</a:t>
            </a:r>
            <a:endParaRPr lang="en-US" sz="3600" b="1" dirty="0">
              <a:latin typeface="Times New Roman" pitchFamily="18" charset="0"/>
              <a:cs typeface="Times New Roman" pitchFamily="18" charset="0"/>
            </a:endParaRP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87" y="4105279"/>
            <a:ext cx="2454402" cy="1323452"/>
          </a:xfrm>
          <a:prstGeom prst="rect">
            <a:avLst/>
          </a:prstGeom>
        </p:spPr>
      </p:pic>
      <p:sp>
        <p:nvSpPr>
          <p:cNvPr id="12" name="TextBox 11"/>
          <p:cNvSpPr txBox="1"/>
          <p:nvPr/>
        </p:nvSpPr>
        <p:spPr>
          <a:xfrm>
            <a:off x="4685830" y="4916235"/>
            <a:ext cx="4295414" cy="707886"/>
          </a:xfrm>
          <a:prstGeom prst="rect">
            <a:avLst/>
          </a:prstGeom>
          <a:noFill/>
        </p:spPr>
        <p:txBody>
          <a:bodyPr wrap="square" rtlCol="1">
            <a:spAutoFit/>
          </a:bodyPr>
          <a:lstStyle/>
          <a:p>
            <a:pPr algn="ctr" rtl="1"/>
            <a:r>
              <a:rPr lang="he-IL" b="1" dirty="0">
                <a:solidFill>
                  <a:srgbClr val="FF0000"/>
                </a:solidFill>
              </a:rPr>
              <a:t>אגף התפעול – קצין בטיחות בתעבורה</a:t>
            </a:r>
            <a:endParaRPr lang="en-US" b="1" dirty="0">
              <a:solidFill>
                <a:srgbClr val="FF0000"/>
              </a:solidFill>
            </a:endParaRPr>
          </a:p>
          <a:p>
            <a:pPr algn="ctr" rtl="1"/>
            <a:endParaRPr lang="he-IL" b="1" dirty="0"/>
          </a:p>
        </p:txBody>
      </p:sp>
      <p:sp>
        <p:nvSpPr>
          <p:cNvPr id="8" name="Text Box 6"/>
          <p:cNvSpPr txBox="1">
            <a:spLocks noChangeArrowheads="1"/>
          </p:cNvSpPr>
          <p:nvPr/>
        </p:nvSpPr>
        <p:spPr bwMode="auto">
          <a:xfrm>
            <a:off x="106730" y="5383128"/>
            <a:ext cx="4499198" cy="1384995"/>
          </a:xfrm>
          <a:prstGeom prst="rect">
            <a:avLst/>
          </a:prstGeom>
          <a:solidFill>
            <a:srgbClr val="000099"/>
          </a:solidFill>
          <a:ln w="3175">
            <a:solidFill>
              <a:srgbClr val="EFEC6F"/>
            </a:solidFill>
            <a:miter lim="800000"/>
            <a:headEnd/>
            <a:tailEnd/>
          </a:ln>
          <a:effectLst/>
        </p:spPr>
        <p:txBody>
          <a:bodyPr wrap="square">
            <a:spAutoFit/>
          </a:bodyPr>
          <a:lstStyle/>
          <a:p>
            <a:pPr algn="ctr" rtl="1"/>
            <a:r>
              <a:rPr lang="en-US" sz="1400" b="1" dirty="0">
                <a:solidFill>
                  <a:srgbClr val="FFFF66"/>
                </a:solidFill>
                <a:latin typeface="Times New Roman" pitchFamily="18" charset="0"/>
                <a:hlinkClick r:id="rId4"/>
              </a:rPr>
              <a:t>kgal@univ.haifa.ac.il</a:t>
            </a:r>
            <a:br>
              <a:rPr lang="en-US" sz="1400" b="1" dirty="0">
                <a:solidFill>
                  <a:srgbClr val="FFFF66"/>
                </a:solidFill>
                <a:latin typeface="Times New Roman" pitchFamily="18" charset="0"/>
              </a:rPr>
            </a:br>
            <a:r>
              <a:rPr lang="he-IL" sz="1400" b="1" dirty="0">
                <a:solidFill>
                  <a:srgbClr val="FFFF66"/>
                </a:solidFill>
                <a:latin typeface="Times New Roman" pitchFamily="18" charset="0"/>
              </a:rPr>
              <a:t>עריכה: קובי גל, קצין בטיחות בתעבורה. </a:t>
            </a:r>
            <a:br>
              <a:rPr lang="en-US" sz="1400" b="1" dirty="0">
                <a:solidFill>
                  <a:srgbClr val="FFFF66"/>
                </a:solidFill>
                <a:latin typeface="Times New Roman" pitchFamily="18" charset="0"/>
              </a:rPr>
            </a:br>
            <a:r>
              <a:rPr lang="he-IL" sz="1400" b="1" dirty="0">
                <a:solidFill>
                  <a:srgbClr val="FFFF66"/>
                </a:solidFill>
                <a:latin typeface="Times New Roman" pitchFamily="18" charset="0"/>
              </a:rPr>
              <a:t>גרסת עדכון חודש יולי  -2024,</a:t>
            </a:r>
            <a:r>
              <a:rPr lang="en-US" sz="1400" b="1" dirty="0">
                <a:solidFill>
                  <a:srgbClr val="FFFF66"/>
                </a:solidFill>
                <a:latin typeface="Times New Roman" pitchFamily="18" charset="0"/>
              </a:rPr>
              <a:t> </a:t>
            </a:r>
            <a:r>
              <a:rPr lang="he-IL" sz="1400" dirty="0">
                <a:solidFill>
                  <a:srgbClr val="FFFF00"/>
                </a:solidFill>
              </a:rPr>
              <a:t>המצגות באתר נערכו בלשון זכר מטעמי נוחות בלבד אך מיועדות לנשים וגברים כאחד.</a:t>
            </a:r>
            <a:br>
              <a:rPr lang="en-US" sz="1400" dirty="0">
                <a:solidFill>
                  <a:srgbClr val="FFFF00"/>
                </a:solidFill>
              </a:rPr>
            </a:br>
            <a:r>
              <a:rPr lang="he-IL" sz="1400" dirty="0">
                <a:solidFill>
                  <a:srgbClr val="FFFF00"/>
                </a:solidFill>
              </a:rPr>
              <a:t>במידה ויש סתירה / טעות במצגות / חומר לא מעודכן: פקודת התעבורה ותקנות התעבורה גוברות ומחייבות.</a:t>
            </a:r>
            <a:endParaRPr lang="he-IL" sz="1400" b="1" dirty="0">
              <a:solidFill>
                <a:srgbClr val="FFFF66"/>
              </a:solidFill>
              <a:latin typeface="Times New Roman" pitchFamily="18" charset="0"/>
              <a:cs typeface="Guttman Yad" pitchFamily="2" charset="-79"/>
            </a:endParaRPr>
          </a:p>
        </p:txBody>
      </p:sp>
      <p:pic>
        <p:nvPicPr>
          <p:cNvPr id="3" name="תמונה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108" y="5430536"/>
            <a:ext cx="1606858" cy="1290178"/>
          </a:xfrm>
          <a:prstGeom prst="rect">
            <a:avLst/>
          </a:prstGeom>
          <a:ln w="25400">
            <a:solidFill>
              <a:schemeClr val="accent1"/>
            </a:solid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4717" y="1215084"/>
            <a:ext cx="861543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he-IL" sz="2800" b="1" dirty="0">
                <a:latin typeface="Tahoma" panose="020B0604030504040204" pitchFamily="34" charset="0"/>
                <a:ea typeface="Tahoma" panose="020B0604030504040204" pitchFamily="34" charset="0"/>
                <a:cs typeface="Tahoma" panose="020B0604030504040204" pitchFamily="34" charset="0"/>
              </a:rPr>
              <a:t>ישנם מספר מקרים בהם יש לתת זכות קדימה גם כאשר לא הוצב אחד מן התמרורים הנ"ל:</a:t>
            </a:r>
            <a:br>
              <a:rPr lang="en-US" sz="2800" b="1"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5. </a:t>
            </a:r>
            <a:r>
              <a:rPr lang="he-IL" sz="2800" dirty="0"/>
              <a:t>במידה ורכב מתקרב לצומת בה קיים רמזור, מוטל על הנהג  </a:t>
            </a:r>
            <a:br>
              <a:rPr lang="en-US" sz="2800" dirty="0"/>
            </a:br>
            <a:r>
              <a:rPr lang="he-IL" sz="2800" dirty="0"/>
              <a:t>    לציין לאורות הרמזור. במידה ודולק ברמזור אור צהוב  </a:t>
            </a:r>
            <a:br>
              <a:rPr lang="en-US" sz="2800" dirty="0"/>
            </a:br>
            <a:r>
              <a:rPr lang="he-IL" sz="2800" dirty="0"/>
              <a:t>    מהבהב, מוטל על הנהג להאט ואף לעצור את רכבו במידת  </a:t>
            </a:r>
            <a:br>
              <a:rPr lang="en-US" sz="2800" dirty="0"/>
            </a:br>
            <a:r>
              <a:rPr lang="he-IL" sz="2800" dirty="0"/>
              <a:t>    הצורך. יצוין כי במקרים אלה, פעמים רבות ישנם תמרורים  </a:t>
            </a:r>
            <a:br>
              <a:rPr lang="en-US" sz="2800" dirty="0"/>
            </a:br>
            <a:r>
              <a:rPr lang="he-IL" sz="2800" dirty="0"/>
              <a:t>    הצמודים לרמזורים ואשר מציינים למי נתונה זכות הקדימה.</a:t>
            </a:r>
          </a:p>
          <a:p>
            <a:pPr algn="r" rtl="1"/>
            <a:r>
              <a:rPr lang="he-IL" sz="2800" dirty="0"/>
              <a:t>6. נהג אשר נתיב נסיעתו הסתיים צריך לתת זכות קדימה  </a:t>
            </a:r>
            <a:br>
              <a:rPr lang="en-US" sz="2800" dirty="0"/>
            </a:br>
            <a:r>
              <a:rPr lang="he-IL" sz="2800" dirty="0"/>
              <a:t>    לרכבים בנתיב אליו הוא מבקש להשתלב.</a:t>
            </a:r>
          </a:p>
          <a:p>
            <a:pPr algn="r" rtl="1"/>
            <a:r>
              <a:rPr lang="he-IL" sz="2800" dirty="0"/>
              <a:t>7. נהג לא ייכנס לצומת גם אם תמרור או רמזור מתירים זאת,  </a:t>
            </a:r>
            <a:br>
              <a:rPr lang="en-US" sz="2800" dirty="0"/>
            </a:br>
            <a:r>
              <a:rPr lang="he-IL" sz="2800" dirty="0"/>
              <a:t>    וזאת כאשר הוא יודע שכניסתו לצומת עלולה ליצור הפרעה  </a:t>
            </a:r>
            <a:br>
              <a:rPr lang="en-US" sz="2800" dirty="0"/>
            </a:br>
            <a:r>
              <a:rPr lang="he-IL" sz="2800" dirty="0"/>
              <a:t>    לתנועה.</a:t>
            </a:r>
            <a:endParaRPr lang="en-US" alt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מתן זכות קדימה:</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479" y="5966514"/>
            <a:ext cx="1596788" cy="861013"/>
          </a:xfrm>
          <a:prstGeom prst="rect">
            <a:avLst/>
          </a:prstGeom>
        </p:spPr>
      </p:pic>
    </p:spTree>
    <p:extLst>
      <p:ext uri="{BB962C8B-B14F-4D97-AF65-F5344CB8AC3E}">
        <p14:creationId xmlns:p14="http://schemas.microsoft.com/office/powerpoint/2010/main" val="63725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4717" y="1105900"/>
            <a:ext cx="8615434"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he-IL" sz="2800" b="1" dirty="0">
                <a:latin typeface="Tahoma" panose="020B0604030504040204" pitchFamily="34" charset="0"/>
                <a:ea typeface="Tahoma" panose="020B0604030504040204" pitchFamily="34" charset="0"/>
                <a:cs typeface="Tahoma" panose="020B0604030504040204" pitchFamily="34" charset="0"/>
              </a:rPr>
              <a:t>ישנם מספר מקרים בהם יש לתת זכות קדימה גם כאשר לא הוצב אחד מן התמרורים הנ"ל:</a:t>
            </a:r>
            <a:br>
              <a:rPr lang="en-US" sz="2800" b="1"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8. </a:t>
            </a:r>
            <a:r>
              <a:rPr lang="he-IL" sz="2800" b="1" u="sng" dirty="0"/>
              <a:t>הולכי רגל במעבר חציה </a:t>
            </a:r>
            <a:r>
              <a:rPr lang="he-IL" sz="2800" dirty="0"/>
              <a:t>–נהגים מחויבים לתת זכות קדימה  </a:t>
            </a:r>
            <a:br>
              <a:rPr lang="en-US" sz="2800" dirty="0"/>
            </a:br>
            <a:r>
              <a:rPr lang="he-IL" sz="2800" dirty="0"/>
              <a:t>    להולכי רגל במעבר חציה ולאפשר לאחרונים לחצות את  </a:t>
            </a:r>
            <a:br>
              <a:rPr lang="en-US" sz="2800" dirty="0"/>
            </a:br>
            <a:r>
              <a:rPr lang="he-IL" sz="2800" dirty="0"/>
              <a:t>    המעבר בבטחה. במידת הצורך, מוטל על הנהגים לעצור את  </a:t>
            </a:r>
            <a:br>
              <a:rPr lang="en-US" sz="2800" dirty="0"/>
            </a:br>
            <a:r>
              <a:rPr lang="he-IL" sz="2800" dirty="0"/>
              <a:t>    רכביהם לפני מעבר החצייה.</a:t>
            </a:r>
            <a:br>
              <a:rPr lang="en-US" sz="2800" dirty="0"/>
            </a:br>
            <a:r>
              <a:rPr lang="he-IL" sz="2800" b="1" u="sng" dirty="0"/>
              <a:t>אי מתן זכות קדימה </a:t>
            </a:r>
            <a:r>
              <a:rPr lang="he-IL" sz="2800" dirty="0"/>
              <a:t>הינה עבירת תעבורה אשר יכולה לבסס </a:t>
            </a:r>
            <a:r>
              <a:rPr lang="he-IL" sz="2800" u="sng" dirty="0"/>
              <a:t>כתב אישום לבדה או להיות מצורפת לעבירות נוספות. </a:t>
            </a:r>
            <a:r>
              <a:rPr lang="he-IL" sz="2800" dirty="0"/>
              <a:t>לדוגמא, ניתן לתת דו"ח לנהג אשר לא עצר בעצור, גם אם לא התרחשה תאונה ואף אם לא הופרה זכות הקדימה (בפועל) של רכב אחר. כמו כן, מיותר לציין כי אי מתן זכות קדימה מהווה בסיס לתאונות דרכים רבים ולא אחת העבירה הנ"ל מיוחסת כנגד נאשמים אשר היו מעורבים בתאונות.</a:t>
            </a:r>
          </a:p>
          <a:p>
            <a:pPr algn="r" rtl="1" eaLnBrk="1" hangingPunct="1"/>
            <a:br>
              <a:rPr lang="en-US" sz="2800" dirty="0">
                <a:latin typeface="Tahoma" panose="020B0604030504040204" pitchFamily="34" charset="0"/>
                <a:ea typeface="Tahoma" panose="020B0604030504040204" pitchFamily="34" charset="0"/>
                <a:cs typeface="Tahoma" panose="020B0604030504040204" pitchFamily="34" charset="0"/>
              </a:rPr>
            </a:br>
            <a:br>
              <a:rPr lang="en-US" sz="2800" dirty="0">
                <a:latin typeface="Tahoma" panose="020B0604030504040204" pitchFamily="34" charset="0"/>
                <a:ea typeface="Tahoma" panose="020B0604030504040204" pitchFamily="34" charset="0"/>
                <a:cs typeface="Tahoma" panose="020B0604030504040204" pitchFamily="34" charset="0"/>
              </a:rPr>
            </a:br>
            <a:endParaRPr lang="en-US" alt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מתן זכות קדימה:</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Tree>
    <p:extLst>
      <p:ext uri="{BB962C8B-B14F-4D97-AF65-F5344CB8AC3E}">
        <p14:creationId xmlns:p14="http://schemas.microsoft.com/office/powerpoint/2010/main" val="62250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81020"/>
            <a:ext cx="7772400" cy="914400"/>
          </a:xfrm>
          <a:prstGeom prst="rect">
            <a:avLst/>
          </a:prstGeom>
          <a:noFill/>
          <a:ln w="9525">
            <a:noFill/>
            <a:miter lim="800000"/>
            <a:headEnd/>
            <a:tailEnd/>
          </a:ln>
          <a:effectLst/>
        </p:spPr>
        <p:txBody>
          <a:bodyPr anchor="ctr"/>
          <a:lstStyle/>
          <a:p>
            <a:pPr algn="ctr" rtl="1"/>
            <a:r>
              <a:rPr lang="he-IL" sz="3200" b="1"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תמרורים - מתן זכות קדימה:</a:t>
            </a:r>
            <a:endParaRPr lang="en-US" sz="3200" b="1"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870" y="1023584"/>
            <a:ext cx="5031427" cy="5622876"/>
          </a:xfrm>
          <a:prstGeom prst="rect">
            <a:avLst/>
          </a:prstGeom>
          <a:ln w="38100">
            <a:solidFill>
              <a:srgbClr val="FF0000"/>
            </a:solidFill>
          </a:ln>
        </p:spPr>
      </p:pic>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98" y="1881683"/>
            <a:ext cx="2342160" cy="1571199"/>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21" y="4708470"/>
            <a:ext cx="2555411" cy="1377918"/>
          </a:xfrm>
          <a:prstGeom prst="rect">
            <a:avLst/>
          </a:prstGeom>
        </p:spPr>
      </p:pic>
    </p:spTree>
    <p:extLst>
      <p:ext uri="{BB962C8B-B14F-4D97-AF65-F5344CB8AC3E}">
        <p14:creationId xmlns:p14="http://schemas.microsoft.com/office/powerpoint/2010/main" val="423153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81020"/>
            <a:ext cx="7772400" cy="914400"/>
          </a:xfrm>
          <a:prstGeom prst="rect">
            <a:avLst/>
          </a:prstGeom>
          <a:noFill/>
          <a:ln w="9525">
            <a:noFill/>
            <a:miter lim="800000"/>
            <a:headEnd/>
            <a:tailEnd/>
          </a:ln>
          <a:effectLst/>
        </p:spPr>
        <p:txBody>
          <a:bodyPr anchor="ctr"/>
          <a:lstStyle/>
          <a:p>
            <a:pPr algn="ctr" rtl="1"/>
            <a:r>
              <a:rPr lang="he-IL" sz="3200" b="1"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תמרורים - מתן זכות קדימה:</a:t>
            </a:r>
            <a:endParaRPr lang="en-US" sz="3200" b="1"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941" y="1071124"/>
            <a:ext cx="4827459" cy="5588986"/>
          </a:xfrm>
          <a:prstGeom prst="rect">
            <a:avLst/>
          </a:prstGeom>
          <a:ln w="38100">
            <a:solidFill>
              <a:srgbClr val="FF0000"/>
            </a:solidFill>
          </a:ln>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98" y="1881683"/>
            <a:ext cx="2342160" cy="1571199"/>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36" y="4708470"/>
            <a:ext cx="2555411" cy="1377918"/>
          </a:xfrm>
          <a:prstGeom prst="rect">
            <a:avLst/>
          </a:prstGeom>
        </p:spPr>
      </p:pic>
    </p:spTree>
    <p:extLst>
      <p:ext uri="{BB962C8B-B14F-4D97-AF65-F5344CB8AC3E}">
        <p14:creationId xmlns:p14="http://schemas.microsoft.com/office/powerpoint/2010/main" val="347781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מהירות  הרכב:</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sp>
        <p:nvSpPr>
          <p:cNvPr id="2" name="TextBox 1"/>
          <p:cNvSpPr txBox="1"/>
          <p:nvPr/>
        </p:nvSpPr>
        <p:spPr>
          <a:xfrm>
            <a:off x="192763" y="1177114"/>
            <a:ext cx="8722637" cy="5262979"/>
          </a:xfrm>
          <a:prstGeom prst="rect">
            <a:avLst/>
          </a:prstGeom>
          <a:noFill/>
        </p:spPr>
        <p:txBody>
          <a:bodyPr wrap="square" rtlCol="1">
            <a:spAutoFit/>
          </a:bodyPr>
          <a:lstStyle/>
          <a:p>
            <a:pPr algn="r" rtl="1"/>
            <a:r>
              <a:rPr lang="he-IL" sz="2800" b="1" u="sng" dirty="0">
                <a:latin typeface="Tahoma" panose="020B0604030504040204" pitchFamily="34" charset="0"/>
                <a:ea typeface="Tahoma" panose="020B0604030504040204" pitchFamily="34" charset="0"/>
                <a:cs typeface="Tahoma" panose="020B0604030504040204" pitchFamily="34" charset="0"/>
              </a:rPr>
              <a:t>מהירות סבירה – תקנה 51:</a:t>
            </a:r>
            <a:br>
              <a:rPr lang="en-US" sz="2800" b="1" u="sng"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"לא ינהג אדם רכב אלא במהירות סבירה בהתחשב בכל הנסיבות ובתנאי הדרך והתנועה בה , באופן שיקיים בידו את השליטה המוחלטת ברכב".</a:t>
            </a:r>
            <a:br>
              <a:rPr lang="en-US" sz="2800" dirty="0">
                <a:latin typeface="Tahoma" panose="020B0604030504040204" pitchFamily="34" charset="0"/>
                <a:ea typeface="Tahoma" panose="020B0604030504040204" pitchFamily="34" charset="0"/>
                <a:cs typeface="Tahoma" panose="020B0604030504040204" pitchFamily="34" charset="0"/>
              </a:rPr>
            </a:br>
            <a:br>
              <a:rPr lang="en-US" sz="2800" dirty="0">
                <a:latin typeface="Tahoma" panose="020B0604030504040204" pitchFamily="34" charset="0"/>
                <a:ea typeface="Tahoma" panose="020B0604030504040204" pitchFamily="34" charset="0"/>
                <a:cs typeface="Tahoma" panose="020B0604030504040204" pitchFamily="34" charset="0"/>
              </a:rPr>
            </a:br>
            <a:r>
              <a:rPr lang="he-IL" sz="2800" b="1" u="sng" dirty="0">
                <a:latin typeface="Tahoma" panose="020B0604030504040204" pitchFamily="34" charset="0"/>
                <a:ea typeface="Tahoma" panose="020B0604030504040204" pitchFamily="34" charset="0"/>
                <a:cs typeface="Tahoma" panose="020B0604030504040204" pitchFamily="34" charset="0"/>
              </a:rPr>
              <a:t>זכור: </a:t>
            </a:r>
            <a:r>
              <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rPr>
              <a:t>לעולם המהירות הסבירה לא תעלה על  </a:t>
            </a:r>
            <a:b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rPr>
              <a:t>         המהירות המותרת באותו דרך.!!</a:t>
            </a:r>
            <a:r>
              <a:rPr lang="he-IL" sz="2800" b="1" dirty="0">
                <a:latin typeface="Tahoma" panose="020B0604030504040204" pitchFamily="34" charset="0"/>
                <a:ea typeface="Tahoma" panose="020B0604030504040204" pitchFamily="34" charset="0"/>
                <a:cs typeface="Tahoma" panose="020B0604030504040204" pitchFamily="34" charset="0"/>
              </a:rPr>
              <a:t> </a:t>
            </a:r>
            <a:br>
              <a:rPr lang="en-US" sz="2800" b="1" dirty="0">
                <a:latin typeface="Tahoma" panose="020B0604030504040204" pitchFamily="34" charset="0"/>
                <a:ea typeface="Tahoma" panose="020B0604030504040204" pitchFamily="34" charset="0"/>
                <a:cs typeface="Tahoma" panose="020B0604030504040204" pitchFamily="34" charset="0"/>
              </a:rPr>
            </a:br>
            <a:r>
              <a:rPr lang="he-IL" sz="2800" b="1" u="sng" dirty="0">
                <a:latin typeface="Tahoma" panose="020B0604030504040204" pitchFamily="34" charset="0"/>
                <a:ea typeface="Tahoma" panose="020B0604030504040204" pitchFamily="34" charset="0"/>
                <a:cs typeface="Tahoma" panose="020B0604030504040204" pitchFamily="34" charset="0"/>
              </a:rPr>
              <a:t>מהירות סבירה </a:t>
            </a:r>
            <a:r>
              <a:rPr lang="he-IL" sz="2800" dirty="0">
                <a:latin typeface="Tahoma" panose="020B0604030504040204" pitchFamily="34" charset="0"/>
                <a:ea typeface="Tahoma" panose="020B0604030504040204" pitchFamily="34" charset="0"/>
                <a:cs typeface="Tahoma" panose="020B0604030504040204" pitchFamily="34" charset="0"/>
              </a:rPr>
              <a:t>מאפשרת לנוהג בכל עת לבצע באופן מושלם את פעולות </a:t>
            </a:r>
            <a:r>
              <a:rPr lang="he-IL" sz="2800" b="1" u="sng" dirty="0">
                <a:latin typeface="Tahoma" panose="020B0604030504040204" pitchFamily="34" charset="0"/>
                <a:ea typeface="Tahoma" panose="020B0604030504040204" pitchFamily="34" charset="0"/>
                <a:cs typeface="Tahoma" panose="020B0604030504040204" pitchFamily="34" charset="0"/>
              </a:rPr>
              <a:t>השליטה ברכב בלי תקלות:</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א. היגויי.</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ב. בלימה/ האטה.</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ג. האצה (גז).</a:t>
            </a:r>
            <a:endParaRPr lang="he-IL" sz="2800" b="1" u="sng" dirty="0">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63" y="5375000"/>
            <a:ext cx="2971800" cy="134874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388" y="5615656"/>
            <a:ext cx="1444838" cy="949316"/>
          </a:xfrm>
          <a:prstGeom prst="rect">
            <a:avLst/>
          </a:prstGeom>
        </p:spPr>
      </p:pic>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מהירות  הרכב:</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sp>
        <p:nvSpPr>
          <p:cNvPr id="2" name="TextBox 1"/>
          <p:cNvSpPr txBox="1"/>
          <p:nvPr/>
        </p:nvSpPr>
        <p:spPr>
          <a:xfrm>
            <a:off x="192763" y="1177114"/>
            <a:ext cx="8722637" cy="4832092"/>
          </a:xfrm>
          <a:prstGeom prst="rect">
            <a:avLst/>
          </a:prstGeom>
          <a:noFill/>
        </p:spPr>
        <p:txBody>
          <a:bodyPr wrap="square" rtlCol="1">
            <a:spAutoFit/>
          </a:bodyPr>
          <a:lstStyle/>
          <a:p>
            <a:pPr algn="r" rtl="1"/>
            <a:r>
              <a:rPr lang="he-IL" sz="2800" b="1" u="sng" dirty="0">
                <a:latin typeface="Tahoma" panose="020B0604030504040204" pitchFamily="34" charset="0"/>
                <a:ea typeface="Tahoma" panose="020B0604030504040204" pitchFamily="34" charset="0"/>
                <a:cs typeface="Tahoma" panose="020B0604030504040204" pitchFamily="34" charset="0"/>
              </a:rPr>
              <a:t>מהירות מופרזת:</a:t>
            </a:r>
            <a:br>
              <a:rPr lang="en-US" sz="2800" b="1" u="sng" dirty="0">
                <a:latin typeface="Tahoma" panose="020B0604030504040204" pitchFamily="34" charset="0"/>
                <a:ea typeface="Tahoma" panose="020B0604030504040204" pitchFamily="34" charset="0"/>
                <a:cs typeface="Tahoma" panose="020B0604030504040204" pitchFamily="34" charset="0"/>
              </a:rPr>
            </a:br>
            <a:r>
              <a:rPr lang="he-IL" sz="2800" b="1" dirty="0">
                <a:latin typeface="Tahoma" panose="020B0604030504040204" pitchFamily="34" charset="0"/>
                <a:ea typeface="Tahoma" panose="020B0604030504040204" pitchFamily="34" charset="0"/>
                <a:cs typeface="Tahoma" panose="020B0604030504040204" pitchFamily="34" charset="0"/>
              </a:rPr>
              <a:t>  </a:t>
            </a:r>
            <a:r>
              <a:rPr lang="he-IL" sz="2800" dirty="0">
                <a:latin typeface="Tahoma" panose="020B0604030504040204" pitchFamily="34" charset="0"/>
                <a:ea typeface="Tahoma" panose="020B0604030504040204" pitchFamily="34" charset="0"/>
                <a:cs typeface="Tahoma" panose="020B0604030504040204" pitchFamily="34" charset="0"/>
              </a:rPr>
              <a:t>מהירות הנסיעה משפיעה הן על הסיכוי להיות מעורב בתאונה והן על חומרת התאונה. ההסתברות למעורבות בתאונה עולה עם העלייה במהירות הנסיעה (בהנחה שכל שאר התנאים שווים), </a:t>
            </a:r>
            <a:r>
              <a:rPr lang="he-IL" sz="2800" b="1" dirty="0">
                <a:latin typeface="Tahoma" panose="020B0604030504040204" pitchFamily="34" charset="0"/>
                <a:ea typeface="Tahoma" panose="020B0604030504040204" pitchFamily="34" charset="0"/>
                <a:cs typeface="Tahoma" panose="020B0604030504040204" pitchFamily="34" charset="0"/>
              </a:rPr>
              <a:t>וככל שהמהירות </a:t>
            </a:r>
            <a:br>
              <a:rPr lang="en-US" sz="2800" b="1" dirty="0">
                <a:latin typeface="Tahoma" panose="020B0604030504040204" pitchFamily="34" charset="0"/>
                <a:ea typeface="Tahoma" panose="020B0604030504040204" pitchFamily="34" charset="0"/>
                <a:cs typeface="Tahoma" panose="020B0604030504040204" pitchFamily="34" charset="0"/>
              </a:rPr>
            </a:br>
            <a:r>
              <a:rPr lang="he-IL"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גבוהה יותר</a:t>
            </a:r>
            <a:r>
              <a:rPr lang="he-IL" sz="2800" b="1" dirty="0">
                <a:latin typeface="Tahoma" panose="020B0604030504040204" pitchFamily="34" charset="0"/>
                <a:ea typeface="Tahoma" panose="020B0604030504040204" pitchFamily="34" charset="0"/>
                <a:cs typeface="Tahoma" panose="020B0604030504040204" pitchFamily="34" charset="0"/>
              </a:rPr>
              <a:t>, גם הפגיעה הגופנית והנזק מהתאונה יהיו </a:t>
            </a:r>
            <a:r>
              <a:rPr lang="he-IL"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חמורים יותר.</a:t>
            </a:r>
            <a:endParaRPr lang="he-IL" sz="2800" b="1" u="sng" dirty="0">
              <a:latin typeface="Tahoma" panose="020B0604030504040204" pitchFamily="34" charset="0"/>
              <a:ea typeface="Tahoma" panose="020B0604030504040204" pitchFamily="34" charset="0"/>
              <a:cs typeface="Tahoma" panose="020B0604030504040204" pitchFamily="34" charset="0"/>
            </a:endParaRPr>
          </a:p>
          <a:p>
            <a:pPr algn="r" rtl="1"/>
            <a:endParaRPr lang="he-IL" sz="2800" dirty="0">
              <a:latin typeface="Tahoma" panose="020B0604030504040204" pitchFamily="34" charset="0"/>
              <a:ea typeface="Tahoma" panose="020B0604030504040204" pitchFamily="34" charset="0"/>
              <a:cs typeface="Tahoma" panose="020B0604030504040204" pitchFamily="34" charset="0"/>
            </a:endParaRPr>
          </a:p>
          <a:p>
            <a:pPr algn="r" rtl="1"/>
            <a:br>
              <a:rPr lang="en-US" sz="2800" dirty="0">
                <a:latin typeface="Tahoma" panose="020B0604030504040204" pitchFamily="34" charset="0"/>
                <a:ea typeface="Tahoma" panose="020B0604030504040204" pitchFamily="34" charset="0"/>
                <a:cs typeface="Tahoma" panose="020B0604030504040204" pitchFamily="34" charset="0"/>
              </a:rPr>
            </a:br>
            <a:br>
              <a:rPr lang="en-US" sz="2800" dirty="0">
                <a:latin typeface="Tahoma" panose="020B0604030504040204" pitchFamily="34" charset="0"/>
                <a:ea typeface="Tahoma" panose="020B0604030504040204" pitchFamily="34" charset="0"/>
                <a:cs typeface="Tahoma" panose="020B0604030504040204" pitchFamily="34" charset="0"/>
              </a:rPr>
            </a:br>
            <a:endParaRPr lang="he-IL" sz="2800" b="1" u="sng" dirty="0">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descr="‫כללי בטיחות | הרשות הלאומית לבטיחות בדרכים - Google Chrome‬"/>
          <p:cNvPicPr>
            <a:picLocks noChangeAspect="1"/>
          </p:cNvPicPr>
          <p:nvPr/>
        </p:nvPicPr>
        <p:blipFill rotWithShape="1">
          <a:blip r:embed="rId2">
            <a:extLst>
              <a:ext uri="{28A0092B-C50C-407E-A947-70E740481C1C}">
                <a14:useLocalDpi xmlns:a14="http://schemas.microsoft.com/office/drawing/2010/main" val="0"/>
              </a:ext>
            </a:extLst>
          </a:blip>
          <a:srcRect l="17313" t="41142" r="3582" b="18479"/>
          <a:stretch/>
        </p:blipFill>
        <p:spPr>
          <a:xfrm>
            <a:off x="519211" y="4495800"/>
            <a:ext cx="5630702" cy="1561723"/>
          </a:xfrm>
          <a:prstGeom prst="rect">
            <a:avLst/>
          </a:prstGeom>
        </p:spPr>
      </p:pic>
    </p:spTree>
    <p:extLst>
      <p:ext uri="{BB962C8B-B14F-4D97-AF65-F5344CB8AC3E}">
        <p14:creationId xmlns:p14="http://schemas.microsoft.com/office/powerpoint/2010/main" val="1949326731"/>
      </p:ext>
    </p:extLst>
  </p:cSld>
  <p:clrMapOvr>
    <a:masterClrMapping/>
  </p:clrMapOvr>
  <p:transition>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139946"/>
            <a:ext cx="7772400" cy="914400"/>
          </a:xfrm>
          <a:prstGeom prst="rect">
            <a:avLst/>
          </a:prstGeom>
          <a:noFill/>
          <a:ln w="9525">
            <a:noFill/>
            <a:miter lim="800000"/>
            <a:headEnd/>
            <a:tailEnd/>
          </a:ln>
          <a:effectLst/>
        </p:spPr>
        <p:txBody>
          <a:bodyPr anchor="ctr"/>
          <a:lstStyle/>
          <a:p>
            <a:pPr algn="ctr" rtl="1"/>
            <a:r>
              <a:rPr lang="he-IL" sz="3200" b="1" i="1" u="sng" dirty="0">
                <a:solidFill>
                  <a:srgbClr val="3399FF"/>
                </a:solidFill>
                <a:effectLst>
                  <a:outerShdw blurRad="38100" dist="38100" dir="2700000" algn="tl">
                    <a:srgbClr val="C0C0C0"/>
                  </a:outerShdw>
                </a:effectLst>
                <a:latin typeface="Times New Roman" pitchFamily="18" charset="0"/>
                <a:cs typeface="Narkisim" pitchFamily="2" charset="-79"/>
              </a:rPr>
              <a:t>מהירות  הרכב:</a:t>
            </a:r>
            <a:endParaRPr lang="en-US" sz="32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233" y="5859475"/>
            <a:ext cx="1893489" cy="859353"/>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253" y="5796146"/>
            <a:ext cx="1444838" cy="949316"/>
          </a:xfrm>
          <a:prstGeom prst="rect">
            <a:avLst/>
          </a:prstGeom>
        </p:spPr>
      </p:pic>
      <p:sp>
        <p:nvSpPr>
          <p:cNvPr id="2" name="מלבן 1"/>
          <p:cNvSpPr/>
          <p:nvPr/>
        </p:nvSpPr>
        <p:spPr>
          <a:xfrm>
            <a:off x="5645418" y="5992641"/>
            <a:ext cx="3139001" cy="461665"/>
          </a:xfrm>
          <a:prstGeom prst="rect">
            <a:avLst/>
          </a:prstGeom>
          <a:noFill/>
        </p:spPr>
        <p:txBody>
          <a:bodyPr wrap="none" lIns="91440" tIns="45720" rIns="91440" bIns="45720">
            <a:spAutoFit/>
          </a:bodyPr>
          <a:lstStyle/>
          <a:p>
            <a:pPr algn="ctr"/>
            <a:r>
              <a:rPr lang="he-IL" sz="2400" b="0" cap="none" spc="0" dirty="0">
                <a:ln w="0"/>
                <a:solidFill>
                  <a:schemeClr val="accent1"/>
                </a:solidFill>
                <a:effectLst>
                  <a:outerShdw blurRad="38100" dist="25400" dir="5400000" algn="ctr" rotWithShape="0">
                    <a:srgbClr val="6E747A">
                      <a:alpha val="43000"/>
                    </a:srgbClr>
                  </a:outerShdw>
                </a:effectLst>
              </a:rPr>
              <a:t>תמרור מהירות מיוחדת =</a:t>
            </a:r>
          </a:p>
        </p:txBody>
      </p:sp>
      <p:pic>
        <p:nvPicPr>
          <p:cNvPr id="6" name="תמונה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934096"/>
            <a:ext cx="8632019" cy="4855511"/>
          </a:xfrm>
          <a:prstGeom prst="rect">
            <a:avLst/>
          </a:prstGeom>
        </p:spPr>
      </p:pic>
    </p:spTree>
    <p:extLst>
      <p:ext uri="{BB962C8B-B14F-4D97-AF65-F5344CB8AC3E}">
        <p14:creationId xmlns:p14="http://schemas.microsoft.com/office/powerpoint/2010/main" val="24502177"/>
      </p:ext>
    </p:extLst>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1031965" y="437514"/>
            <a:ext cx="6756763" cy="685800"/>
          </a:xfrm>
          <a:prstGeom prst="rect">
            <a:avLst/>
          </a:prstGeom>
          <a:noFill/>
          <a:ln w="9525">
            <a:noFill/>
            <a:miter lim="800000"/>
            <a:headEnd/>
            <a:tailEnd/>
          </a:ln>
          <a:effectLst/>
        </p:spPr>
        <p:txBody>
          <a:bodyPr anchor="ctr"/>
          <a:lstStyle/>
          <a:p>
            <a:pPr algn="ctr" rtl="1"/>
            <a:r>
              <a:rPr lang="he-IL" sz="3000" b="1" u="sng" dirty="0">
                <a:solidFill>
                  <a:srgbClr val="00B0F0"/>
                </a:solidFill>
                <a:latin typeface="Tahoma" panose="020B0604030504040204" pitchFamily="34" charset="0"/>
                <a:ea typeface="Tahoma" panose="020B0604030504040204" pitchFamily="34" charset="0"/>
                <a:cs typeface="Tahoma" panose="020B0604030504040204" pitchFamily="34" charset="0"/>
              </a:rPr>
              <a:t>מהירות מופרזת ענישה ונקודות:</a:t>
            </a:r>
            <a:endParaRPr lang="en-US" sz="3000" b="1" i="1" u="sng" dirty="0">
              <a:solidFill>
                <a:srgbClr val="00B0F0"/>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257300" y="2057402"/>
            <a:ext cx="6572250" cy="369332"/>
          </a:xfrm>
          <a:prstGeom prst="rect">
            <a:avLst/>
          </a:prstGeom>
          <a:noFill/>
          <a:ln w="12700">
            <a:noFill/>
            <a:miter lim="800000"/>
            <a:headEnd/>
            <a:tailEnd/>
          </a:ln>
          <a:effectLst/>
        </p:spPr>
        <p:txBody>
          <a:bodyPr>
            <a:spAutoFit/>
          </a:bodyPr>
          <a:lstStyle/>
          <a:p>
            <a:pPr marL="342900" indent="-342900">
              <a:spcBef>
                <a:spcPct val="50000"/>
              </a:spcBef>
            </a:pPr>
            <a:r>
              <a:rPr lang="en-US" sz="1800" b="1" dirty="0">
                <a:solidFill>
                  <a:schemeClr val="accent2"/>
                </a:solidFill>
                <a:latin typeface="Times New Roman" pitchFamily="18" charset="0"/>
                <a:cs typeface="David" pitchFamily="2" charset="-79"/>
              </a:rPr>
              <a:t> </a:t>
            </a:r>
            <a:r>
              <a:rPr lang="he-IL" sz="1800" b="1" dirty="0">
                <a:solidFill>
                  <a:schemeClr val="accent2"/>
                </a:solidFill>
                <a:latin typeface="Times New Roman" pitchFamily="18" charset="0"/>
                <a:cs typeface="David" pitchFamily="2" charset="-79"/>
              </a:rPr>
              <a:t>  </a:t>
            </a:r>
            <a:endParaRPr lang="en-US" sz="1800" b="1" dirty="0">
              <a:solidFill>
                <a:srgbClr val="0000CC"/>
              </a:solidFill>
              <a:latin typeface="Times New Roman" pitchFamily="18" charset="0"/>
              <a:cs typeface="David" pitchFamily="2" charset="-79"/>
            </a:endParaRPr>
          </a:p>
        </p:txBody>
      </p:sp>
      <p:sp>
        <p:nvSpPr>
          <p:cNvPr id="2" name="TextBox 1"/>
          <p:cNvSpPr txBox="1"/>
          <p:nvPr/>
        </p:nvSpPr>
        <p:spPr>
          <a:xfrm>
            <a:off x="190500" y="958215"/>
            <a:ext cx="8763000" cy="4813625"/>
          </a:xfrm>
          <a:prstGeom prst="rect">
            <a:avLst/>
          </a:prstGeom>
          <a:noFill/>
        </p:spPr>
        <p:txBody>
          <a:bodyPr wrap="square" rtlCol="1">
            <a:spAutoFit/>
          </a:bodyPr>
          <a:lstStyle/>
          <a:p>
            <a:pPr algn="r" rtl="1"/>
            <a:r>
              <a:rPr lang="he-IL" sz="2400" b="1" u="sng" dirty="0">
                <a:solidFill>
                  <a:srgbClr val="00B0F0"/>
                </a:solidFill>
                <a:latin typeface="Tahoma" panose="020B0604030504040204" pitchFamily="34" charset="0"/>
                <a:ea typeface="Tahoma" panose="020B0604030504040204" pitchFamily="34" charset="0"/>
                <a:cs typeface="Tahoma" panose="020B0604030504040204" pitchFamily="34" charset="0"/>
              </a:rPr>
              <a:t>הפרזה קלה במהירות</a:t>
            </a:r>
            <a:r>
              <a:rPr lang="he-IL" sz="2400" b="1" dirty="0">
                <a:solidFill>
                  <a:srgbClr val="00B0F0"/>
                </a:solidFill>
                <a:latin typeface="Tahoma" panose="020B0604030504040204" pitchFamily="34" charset="0"/>
                <a:ea typeface="Tahoma" panose="020B0604030504040204" pitchFamily="34" charset="0"/>
                <a:cs typeface="Tahoma" panose="020B0604030504040204" pitchFamily="34" charset="0"/>
              </a:rPr>
              <a:t>: </a:t>
            </a:r>
          </a:p>
          <a:p>
            <a:pPr algn="r" rtl="1">
              <a:spcAft>
                <a:spcPct val="30000"/>
              </a:spcAft>
            </a:pPr>
            <a:r>
              <a:rPr lang="he-IL" sz="1800" b="1" dirty="0">
                <a:latin typeface="Tahoma" panose="020B0604030504040204" pitchFamily="34" charset="0"/>
                <a:ea typeface="Tahoma" panose="020B0604030504040204" pitchFamily="34" charset="0"/>
                <a:cs typeface="Tahoma" panose="020B0604030504040204" pitchFamily="34" charset="0"/>
              </a:rPr>
              <a:t>עד 20 קמ"ש מעל המותר בדרך עירונית, או עד 25 קמ"ש </a:t>
            </a:r>
            <a:br>
              <a:rPr lang="en-US" sz="1800" b="1" dirty="0">
                <a:latin typeface="Tahoma" panose="020B0604030504040204" pitchFamily="34" charset="0"/>
                <a:ea typeface="Tahoma" panose="020B0604030504040204" pitchFamily="34" charset="0"/>
                <a:cs typeface="Tahoma" panose="020B0604030504040204" pitchFamily="34" charset="0"/>
              </a:rPr>
            </a:br>
            <a:r>
              <a:rPr lang="he-IL" sz="1800" b="1" dirty="0">
                <a:latin typeface="Tahoma" panose="020B0604030504040204" pitchFamily="34" charset="0"/>
                <a:ea typeface="Tahoma" panose="020B0604030504040204" pitchFamily="34" charset="0"/>
                <a:cs typeface="Tahoma" panose="020B0604030504040204" pitchFamily="34" charset="0"/>
              </a:rPr>
              <a:t>מעל המותר בדרך </a:t>
            </a:r>
            <a:r>
              <a:rPr lang="he-IL" sz="1800" b="1" u="sng" dirty="0">
                <a:solidFill>
                  <a:srgbClr val="00B0F0"/>
                </a:solidFill>
                <a:latin typeface="Tahoma" panose="020B0604030504040204" pitchFamily="34" charset="0"/>
                <a:ea typeface="Tahoma" panose="020B0604030504040204" pitchFamily="34" charset="0"/>
                <a:cs typeface="Tahoma" panose="020B0604030504040204" pitchFamily="34" charset="0"/>
              </a:rPr>
              <a:t>שאינה עירונית </a:t>
            </a:r>
            <a:r>
              <a:rPr lang="he-IL" sz="1800" b="1" dirty="0">
                <a:latin typeface="Tahoma" panose="020B0604030504040204" pitchFamily="34" charset="0"/>
                <a:ea typeface="Tahoma" panose="020B0604030504040204" pitchFamily="34" charset="0"/>
                <a:cs typeface="Tahoma" panose="020B0604030504040204" pitchFamily="34" charset="0"/>
              </a:rPr>
              <a:t>= 250 ₪.</a:t>
            </a:r>
          </a:p>
          <a:p>
            <a:pPr algn="r" rtl="1"/>
            <a:r>
              <a:rPr lang="he-IL" sz="2800" b="1" u="sng"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הפרזה רבה במהירות</a:t>
            </a:r>
            <a:r>
              <a:rPr lang="he-IL"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p>
          <a:p>
            <a:pPr algn="r" rtl="1">
              <a:spcAft>
                <a:spcPct val="30000"/>
              </a:spcAft>
            </a:pPr>
            <a:r>
              <a:rPr lang="he-IL" sz="1800" b="1" dirty="0">
                <a:latin typeface="Tahoma" panose="020B0604030504040204" pitchFamily="34" charset="0"/>
                <a:ea typeface="Tahoma" panose="020B0604030504040204" pitchFamily="34" charset="0"/>
                <a:cs typeface="Tahoma" panose="020B0604030504040204" pitchFamily="34" charset="0"/>
              </a:rPr>
              <a:t>21-30 קמ"ש מעל המותר בדרך עירונית, או 26-40 קמ"ש </a:t>
            </a:r>
            <a:br>
              <a:rPr lang="en-US" sz="1800" b="1" dirty="0">
                <a:latin typeface="Tahoma" panose="020B0604030504040204" pitchFamily="34" charset="0"/>
                <a:ea typeface="Tahoma" panose="020B0604030504040204" pitchFamily="34" charset="0"/>
                <a:cs typeface="Tahoma" panose="020B0604030504040204" pitchFamily="34" charset="0"/>
              </a:rPr>
            </a:br>
            <a:r>
              <a:rPr lang="he-IL" sz="1800" b="1" dirty="0">
                <a:latin typeface="Tahoma" panose="020B0604030504040204" pitchFamily="34" charset="0"/>
                <a:ea typeface="Tahoma" panose="020B0604030504040204" pitchFamily="34" charset="0"/>
                <a:cs typeface="Tahoma" panose="020B0604030504040204" pitchFamily="34" charset="0"/>
              </a:rPr>
              <a:t>מעל המותר בדרך </a:t>
            </a:r>
            <a:r>
              <a:rPr lang="he-IL" sz="1800" b="1" u="sng" dirty="0">
                <a:solidFill>
                  <a:srgbClr val="00B0F0"/>
                </a:solidFill>
                <a:latin typeface="Tahoma" panose="020B0604030504040204" pitchFamily="34" charset="0"/>
                <a:ea typeface="Tahoma" panose="020B0604030504040204" pitchFamily="34" charset="0"/>
                <a:cs typeface="Tahoma" panose="020B0604030504040204" pitchFamily="34" charset="0"/>
              </a:rPr>
              <a:t>שאינה עירונית </a:t>
            </a:r>
            <a:r>
              <a:rPr lang="he-IL" sz="1800" b="1" dirty="0">
                <a:latin typeface="Tahoma" panose="020B0604030504040204" pitchFamily="34" charset="0"/>
                <a:ea typeface="Tahoma" panose="020B0604030504040204" pitchFamily="34" charset="0"/>
                <a:cs typeface="Tahoma" panose="020B0604030504040204" pitchFamily="34" charset="0"/>
              </a:rPr>
              <a:t>= 750 ₪ + 8 נקודות.</a:t>
            </a:r>
          </a:p>
          <a:p>
            <a:pPr algn="r" rtl="1"/>
            <a:r>
              <a:rPr lang="he-IL"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הפרזה רבה מאוד במהירות: </a:t>
            </a:r>
            <a:br>
              <a:rPr lang="en-US"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he-IL" sz="1800" u="sng" dirty="0">
                <a:latin typeface="Tahoma" panose="020B0604030504040204" pitchFamily="34" charset="0"/>
                <a:ea typeface="Tahoma" panose="020B0604030504040204" pitchFamily="34" charset="0"/>
                <a:cs typeface="Tahoma" panose="020B0604030504040204" pitchFamily="34" charset="0"/>
              </a:rPr>
              <a:t>במקום בו הוצג תמרור 426 (הגבלת מהירות) + דרך שאינה עירונית עד 80 קמ"ש וגם בכביש עם שטח הפרדה בנוי ובו המהירות המותרת עד 90 קמ"ש</a:t>
            </a:r>
            <a:r>
              <a:rPr lang="he-IL" sz="1800" dirty="0">
                <a:latin typeface="Tahoma" panose="020B0604030504040204" pitchFamily="34" charset="0"/>
                <a:ea typeface="Tahoma" panose="020B0604030504040204" pitchFamily="34" charset="0"/>
                <a:cs typeface="Tahoma" panose="020B0604030504040204" pitchFamily="34" charset="0"/>
              </a:rPr>
              <a:t>: </a:t>
            </a:r>
          </a:p>
          <a:p>
            <a:pPr algn="r" rtl="1"/>
            <a:r>
              <a:rPr lang="he-IL" sz="1800" b="1" dirty="0">
                <a:latin typeface="Tahoma" panose="020B0604030504040204" pitchFamily="34" charset="0"/>
                <a:ea typeface="Tahoma" panose="020B0604030504040204" pitchFamily="34" charset="0"/>
                <a:cs typeface="Tahoma" panose="020B0604030504040204" pitchFamily="34" charset="0"/>
              </a:rPr>
              <a:t>מהירות 40-31 קמ"ש מעל בדרך עירונית = 1500 ₪ + 10 נקודות.</a:t>
            </a:r>
            <a:br>
              <a:rPr lang="en-US" sz="1800" b="1" dirty="0">
                <a:latin typeface="Tahoma" panose="020B0604030504040204" pitchFamily="34" charset="0"/>
                <a:ea typeface="Tahoma" panose="020B0604030504040204" pitchFamily="34" charset="0"/>
                <a:cs typeface="Tahoma" panose="020B0604030504040204" pitchFamily="34" charset="0"/>
              </a:rPr>
            </a:br>
            <a:r>
              <a:rPr lang="he-IL" sz="1800" b="1" dirty="0">
                <a:latin typeface="Tahoma" panose="020B0604030504040204" pitchFamily="34" charset="0"/>
                <a:ea typeface="Tahoma" panose="020B0604030504040204" pitchFamily="34" charset="0"/>
                <a:cs typeface="Tahoma" panose="020B0604030504040204" pitchFamily="34" charset="0"/>
              </a:rPr>
              <a:t>מהירות 41 קמ"ש מעל בדרך עירונית = </a:t>
            </a:r>
            <a:r>
              <a:rPr lang="he-IL" sz="1800" b="1" u="sng" dirty="0">
                <a:solidFill>
                  <a:srgbClr val="FF0000"/>
                </a:solidFill>
                <a:latin typeface="Tahoma" panose="020B0604030504040204" pitchFamily="34" charset="0"/>
                <a:ea typeface="Tahoma" panose="020B0604030504040204" pitchFamily="34" charset="0"/>
                <a:cs typeface="Tahoma" panose="020B0604030504040204" pitchFamily="34" charset="0"/>
              </a:rPr>
              <a:t>הזמנה לדין + 10 נקודות.</a:t>
            </a:r>
          </a:p>
          <a:p>
            <a:pPr algn="r" rtl="1"/>
            <a:r>
              <a:rPr lang="he-IL" sz="1800" b="1" dirty="0">
                <a:latin typeface="Tahoma" panose="020B0604030504040204" pitchFamily="34" charset="0"/>
                <a:ea typeface="Tahoma" panose="020B0604030504040204" pitchFamily="34" charset="0"/>
                <a:cs typeface="Tahoma" panose="020B0604030504040204" pitchFamily="34" charset="0"/>
              </a:rPr>
              <a:t>מהירות 50-41 קמ"ש מעל בדרך </a:t>
            </a:r>
            <a:r>
              <a:rPr lang="he-IL" sz="1800" b="1" u="sng" dirty="0">
                <a:solidFill>
                  <a:srgbClr val="00B0F0"/>
                </a:solidFill>
                <a:latin typeface="Tahoma" panose="020B0604030504040204" pitchFamily="34" charset="0"/>
                <a:ea typeface="Tahoma" panose="020B0604030504040204" pitchFamily="34" charset="0"/>
                <a:cs typeface="Tahoma" panose="020B0604030504040204" pitchFamily="34" charset="0"/>
              </a:rPr>
              <a:t>שאינה עירונית </a:t>
            </a:r>
            <a:r>
              <a:rPr lang="he-IL" sz="1800" b="1" dirty="0">
                <a:latin typeface="Tahoma" panose="020B0604030504040204" pitchFamily="34" charset="0"/>
                <a:ea typeface="Tahoma" panose="020B0604030504040204" pitchFamily="34" charset="0"/>
                <a:cs typeface="Tahoma" panose="020B0604030504040204" pitchFamily="34" charset="0"/>
              </a:rPr>
              <a:t>= 1500 ₪ + 8 נקודות.</a:t>
            </a:r>
          </a:p>
          <a:p>
            <a:pPr algn="r" rtl="1"/>
            <a:r>
              <a:rPr lang="he-IL" sz="1800" b="1" dirty="0">
                <a:latin typeface="Tahoma" panose="020B0604030504040204" pitchFamily="34" charset="0"/>
                <a:ea typeface="Tahoma" panose="020B0604030504040204" pitchFamily="34" charset="0"/>
                <a:cs typeface="Tahoma" panose="020B0604030504040204" pitchFamily="34" charset="0"/>
              </a:rPr>
              <a:t>מהירות 51 קמ"ש ומעלה בדרך </a:t>
            </a:r>
            <a:r>
              <a:rPr lang="he-IL" sz="1800" b="1" u="sng" dirty="0">
                <a:solidFill>
                  <a:srgbClr val="00B0F0"/>
                </a:solidFill>
                <a:latin typeface="Tahoma" panose="020B0604030504040204" pitchFamily="34" charset="0"/>
                <a:ea typeface="Tahoma" panose="020B0604030504040204" pitchFamily="34" charset="0"/>
                <a:cs typeface="Tahoma" panose="020B0604030504040204" pitchFamily="34" charset="0"/>
              </a:rPr>
              <a:t>שאינה  עירונית </a:t>
            </a:r>
            <a:r>
              <a:rPr lang="he-IL" sz="1800" b="1" dirty="0">
                <a:latin typeface="Tahoma" panose="020B0604030504040204" pitchFamily="34" charset="0"/>
                <a:ea typeface="Tahoma" panose="020B0604030504040204" pitchFamily="34" charset="0"/>
                <a:cs typeface="Tahoma" panose="020B0604030504040204" pitchFamily="34" charset="0"/>
              </a:rPr>
              <a:t>= </a:t>
            </a:r>
            <a:r>
              <a:rPr lang="he-IL" sz="1800" b="1" u="sng" dirty="0">
                <a:solidFill>
                  <a:srgbClr val="FF0000"/>
                </a:solidFill>
                <a:latin typeface="Tahoma" panose="020B0604030504040204" pitchFamily="34" charset="0"/>
                <a:ea typeface="Tahoma" panose="020B0604030504040204" pitchFamily="34" charset="0"/>
                <a:cs typeface="Tahoma" panose="020B0604030504040204" pitchFamily="34" charset="0"/>
              </a:rPr>
              <a:t>הזמנה לדין + 10 נקודות.</a:t>
            </a:r>
          </a:p>
          <a:p>
            <a:pPr algn="r" rtl="1"/>
            <a:endParaRPr lang="he-IL" sz="1800" dirty="0">
              <a:latin typeface="Tahoma" panose="020B0604030504040204" pitchFamily="34" charset="0"/>
              <a:ea typeface="Tahoma" panose="020B0604030504040204" pitchFamily="34" charset="0"/>
              <a:cs typeface="Tahoma" panose="020B0604030504040204" pitchFamily="34" charset="0"/>
            </a:endParaRPr>
          </a:p>
          <a:p>
            <a:pPr algn="r" rtl="1"/>
            <a:r>
              <a:rPr lang="he-IL" sz="1800" dirty="0">
                <a:latin typeface="Tahoma" panose="020B0604030504040204" pitchFamily="34" charset="0"/>
                <a:ea typeface="Tahoma" panose="020B0604030504040204" pitchFamily="34" charset="0"/>
                <a:cs typeface="Tahoma" panose="020B0604030504040204" pitchFamily="34" charset="0"/>
              </a:rPr>
              <a:t>הערה: דרך שאינה עירונית = דרך בין עירוני.</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7" y="5789148"/>
            <a:ext cx="1354848" cy="916780"/>
          </a:xfrm>
          <a:prstGeom prst="rect">
            <a:avLst/>
          </a:prstGeom>
        </p:spPr>
      </p:pic>
      <p:sp>
        <p:nvSpPr>
          <p:cNvPr id="6" name="מלבן 5">
            <a:hlinkClick r:id="" action="ppaction://noaction"/>
          </p:cNvPr>
          <p:cNvSpPr/>
          <p:nvPr/>
        </p:nvSpPr>
        <p:spPr>
          <a:xfrm>
            <a:off x="9700" y="6271031"/>
            <a:ext cx="5413199" cy="377026"/>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b="1" spc="38" dirty="0">
                <a:ln w="11430"/>
                <a:solidFill>
                  <a:srgbClr val="3333FF"/>
                </a:solidFill>
                <a:effectLst>
                  <a:outerShdw blurRad="76200" dist="50800" dir="5400000" algn="tl" rotWithShape="0">
                    <a:srgbClr val="000000">
                      <a:alpha val="65000"/>
                    </a:srgbClr>
                  </a:outerShdw>
                </a:effectLst>
              </a:rPr>
              <a:t>Kobi Gal - Think Safety</a:t>
            </a:r>
            <a:endParaRPr lang="he-IL" b="1" spc="38" dirty="0">
              <a:ln w="11430"/>
              <a:solidFill>
                <a:srgbClr val="3333FF"/>
              </a:solidFill>
              <a:effectLst>
                <a:outerShdw blurRad="76200" dist="50800" dir="5400000" algn="tl" rotWithShape="0">
                  <a:srgbClr val="000000">
                    <a:alpha val="65000"/>
                  </a:srgbClr>
                </a:outerShdw>
              </a:effectLst>
            </a:endParaRPr>
          </a:p>
        </p:txBody>
      </p:sp>
      <p:sp>
        <p:nvSpPr>
          <p:cNvPr id="7" name="AutoShape 19">
            <a:hlinkClick r:id="rId3" highlightClick="1"/>
          </p:cNvPr>
          <p:cNvSpPr>
            <a:spLocks noChangeArrowheads="1"/>
          </p:cNvSpPr>
          <p:nvPr/>
        </p:nvSpPr>
        <p:spPr bwMode="auto">
          <a:xfrm>
            <a:off x="4394200" y="5827248"/>
            <a:ext cx="4559300" cy="687852"/>
          </a:xfrm>
          <a:prstGeom prst="actionButtonBlank">
            <a:avLst/>
          </a:prstGeom>
          <a:gradFill rotWithShape="0">
            <a:gsLst>
              <a:gs pos="0">
                <a:srgbClr val="66FF66">
                  <a:gamma/>
                  <a:shade val="75686"/>
                  <a:invGamma/>
                </a:srgbClr>
              </a:gs>
              <a:gs pos="50000">
                <a:srgbClr val="66FF66"/>
              </a:gs>
              <a:gs pos="100000">
                <a:srgbClr val="66FF66">
                  <a:gamma/>
                  <a:shade val="75686"/>
                  <a:invGamma/>
                </a:srgbClr>
              </a:gs>
            </a:gsLst>
            <a:lin ang="5400000" scaled="1"/>
          </a:gradFill>
          <a:ln w="9525">
            <a:noFill/>
            <a:miter lim="800000"/>
            <a:headEnd/>
            <a:tailEnd/>
          </a:ln>
          <a:effectLst>
            <a:prstShdw prst="shdw17" dist="17961" dir="2700000">
              <a:srgbClr val="66FF66">
                <a:gamma/>
                <a:shade val="60000"/>
                <a:invGamma/>
              </a:srgbClr>
            </a:prstShdw>
          </a:effectLst>
        </p:spPr>
        <p:txBody>
          <a:bodyPr wrap="none" anchor="ctr"/>
          <a:lstStyle/>
          <a:p>
            <a:pPr algn="ctr" eaLnBrk="1" hangingPunct="1"/>
            <a:r>
              <a:rPr lang="he-IL" b="1" dirty="0">
                <a:solidFill>
                  <a:srgbClr val="000099"/>
                </a:solidFill>
                <a:latin typeface="Arial" pitchFamily="34" charset="0"/>
                <a:ea typeface="Times New Roman" pitchFamily="18" charset="0"/>
                <a:cs typeface="David" pitchFamily="2" charset="-79"/>
              </a:rPr>
              <a:t>לחץ לסרטון עדכון נקודות חובה החל מ- 5/1/18</a:t>
            </a:r>
            <a:r>
              <a:rPr lang="he-IL" dirty="0">
                <a:latin typeface="Arial" pitchFamily="34" charset="0"/>
                <a:ea typeface="Times New Roman" pitchFamily="18" charset="0"/>
                <a:cs typeface="Times New Roman (Hebrew)" charset="0"/>
              </a:rPr>
              <a:t> </a:t>
            </a:r>
            <a:endParaRPr lang="en-US" dirty="0">
              <a:latin typeface="Arial" pitchFamily="34" charset="0"/>
              <a:ea typeface="Times New Roman" pitchFamily="18" charset="0"/>
              <a:cs typeface="Times New Roman (Hebrew)" charset="0"/>
            </a:endParaRPr>
          </a:p>
        </p:txBody>
      </p:sp>
    </p:spTree>
    <p:extLst>
      <p:ext uri="{BB962C8B-B14F-4D97-AF65-F5344CB8AC3E}">
        <p14:creationId xmlns:p14="http://schemas.microsoft.com/office/powerpoint/2010/main" val="1511420107"/>
      </p:ext>
    </p:extLst>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יציבות  הרכב:</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sp>
        <p:nvSpPr>
          <p:cNvPr id="2" name="TextBox 1"/>
          <p:cNvSpPr txBox="1"/>
          <p:nvPr/>
        </p:nvSpPr>
        <p:spPr>
          <a:xfrm>
            <a:off x="152401" y="1177114"/>
            <a:ext cx="8568520" cy="5416868"/>
          </a:xfrm>
          <a:prstGeom prst="rect">
            <a:avLst/>
          </a:prstGeom>
          <a:noFill/>
        </p:spPr>
        <p:txBody>
          <a:bodyPr wrap="square" rtlCol="1">
            <a:spAutoFit/>
          </a:bodyPr>
          <a:lstStyle/>
          <a:p>
            <a:pPr algn="r" rtl="1"/>
            <a:r>
              <a:rPr lang="he-IL" sz="2800" b="1" u="sng" dirty="0">
                <a:latin typeface="Tahoma" panose="020B0604030504040204" pitchFamily="34" charset="0"/>
                <a:ea typeface="Tahoma" panose="020B0604030504040204" pitchFamily="34" charset="0"/>
                <a:cs typeface="Tahoma" panose="020B0604030504040204" pitchFamily="34" charset="0"/>
              </a:rPr>
              <a:t>צמיגים ולחצי אויר:</a:t>
            </a:r>
            <a:br>
              <a:rPr lang="en-US" sz="2800" b="1" u="sng" dirty="0">
                <a:latin typeface="Tahoma" panose="020B0604030504040204" pitchFamily="34" charset="0"/>
                <a:ea typeface="Tahoma" panose="020B0604030504040204" pitchFamily="34" charset="0"/>
                <a:cs typeface="Tahoma" panose="020B0604030504040204" pitchFamily="34" charset="0"/>
              </a:rPr>
            </a:br>
            <a:r>
              <a:rPr lang="he-IL" sz="3200" b="1" dirty="0">
                <a:solidFill>
                  <a:srgbClr val="FF0000"/>
                </a:solidFill>
                <a:effectLst>
                  <a:outerShdw blurRad="38100" dist="38100" dir="2700000" algn="tl">
                    <a:srgbClr val="C0C0C0"/>
                  </a:outerShdw>
                </a:effectLst>
                <a:latin typeface="Tahoma" pitchFamily="34" charset="0"/>
              </a:rPr>
              <a:t>פעולות השליטה ברכב הן </a:t>
            </a:r>
            <a:r>
              <a:rPr lang="he-IL" sz="3200" b="1" u="sng" dirty="0">
                <a:solidFill>
                  <a:srgbClr val="FF0000"/>
                </a:solidFill>
                <a:effectLst>
                  <a:outerShdw blurRad="38100" dist="38100" dir="2700000" algn="tl">
                    <a:srgbClr val="C0C0C0"/>
                  </a:outerShdw>
                </a:effectLst>
                <a:latin typeface="Tahoma" pitchFamily="34" charset="0"/>
              </a:rPr>
              <a:t>מהנהג לצמיג ולכביש.</a:t>
            </a:r>
            <a:br>
              <a:rPr lang="en-US" sz="3200" b="1" u="sng"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הצמיג הוא מרכיב חשוב ועקרי המשפיע על </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b="1" dirty="0">
                <a:latin typeface="Tahoma" panose="020B0604030504040204" pitchFamily="34" charset="0"/>
                <a:ea typeface="Tahoma" panose="020B0604030504040204" pitchFamily="34" charset="0"/>
                <a:cs typeface="Tahoma" panose="020B0604030504040204" pitchFamily="34" charset="0"/>
              </a:rPr>
              <a:t>יציבות הרכב</a:t>
            </a:r>
            <a:r>
              <a:rPr lang="he-IL" sz="2800" dirty="0">
                <a:latin typeface="Tahoma" panose="020B0604030504040204" pitchFamily="34" charset="0"/>
                <a:ea typeface="Tahoma" panose="020B0604030504040204" pitchFamily="34" charset="0"/>
                <a:cs typeface="Tahoma" panose="020B0604030504040204" pitchFamily="34" charset="0"/>
              </a:rPr>
              <a:t>, </a:t>
            </a:r>
            <a:r>
              <a:rPr lang="he-IL" sz="2800" b="1" u="sng" dirty="0">
                <a:latin typeface="Tahoma" panose="020B0604030504040204" pitchFamily="34" charset="0"/>
                <a:ea typeface="Tahoma" panose="020B0604030504040204" pitchFamily="34" charset="0"/>
                <a:cs typeface="Tahoma" panose="020B0604030504040204" pitchFamily="34" charset="0"/>
              </a:rPr>
              <a:t>לכן יש לוודא:</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b="1" u="sng" dirty="0">
                <a:solidFill>
                  <a:srgbClr val="0000FF"/>
                </a:solidFill>
                <a:effectLst>
                  <a:outerShdw blurRad="38100" dist="38100" dir="2700000" algn="tl">
                    <a:srgbClr val="C0C0C0"/>
                  </a:outerShdw>
                </a:effectLst>
                <a:latin typeface="Tahoma" pitchFamily="34" charset="0"/>
              </a:rPr>
              <a:t>צמיג תקין </a:t>
            </a:r>
            <a:r>
              <a:rPr lang="he-IL" sz="2800" b="1" dirty="0">
                <a:solidFill>
                  <a:srgbClr val="0000FF"/>
                </a:solidFill>
                <a:effectLst>
                  <a:outerShdw blurRad="38100" dist="38100" dir="2700000" algn="tl">
                    <a:srgbClr val="C0C0C0"/>
                  </a:outerShdw>
                </a:effectLst>
                <a:latin typeface="Tahoma" pitchFamily="34" charset="0"/>
              </a:rPr>
              <a:t>= ללא חתכים , לא יבש , ולא שחוק!!.  </a:t>
            </a:r>
            <a:br>
              <a:rPr lang="en-US" sz="2800" b="1" dirty="0">
                <a:solidFill>
                  <a:srgbClr val="0000FF"/>
                </a:solidFill>
                <a:effectLst>
                  <a:outerShdw blurRad="38100" dist="38100" dir="2700000" algn="tl">
                    <a:srgbClr val="C0C0C0"/>
                  </a:outerShdw>
                </a:effectLst>
                <a:latin typeface="Tahoma" pitchFamily="34" charset="0"/>
              </a:rPr>
            </a:br>
            <a:r>
              <a:rPr lang="he-IL" sz="2800" b="1" u="sng" dirty="0">
                <a:solidFill>
                  <a:srgbClr val="0000FF"/>
                </a:solidFill>
                <a:effectLst>
                  <a:outerShdw blurRad="38100" dist="38100" dir="2700000" algn="tl">
                    <a:srgbClr val="C0C0C0"/>
                  </a:outerShdw>
                </a:effectLst>
                <a:latin typeface="Tahoma" pitchFamily="34" charset="0"/>
              </a:rPr>
              <a:t>צמיג תקין </a:t>
            </a:r>
            <a:r>
              <a:rPr lang="he-IL" sz="2800" b="1" dirty="0">
                <a:solidFill>
                  <a:srgbClr val="0000FF"/>
                </a:solidFill>
                <a:effectLst>
                  <a:outerShdw blurRad="38100" dist="38100" dir="2700000" algn="tl">
                    <a:srgbClr val="C0C0C0"/>
                  </a:outerShdw>
                </a:effectLst>
                <a:latin typeface="Tahoma" pitchFamily="34" charset="0"/>
              </a:rPr>
              <a:t>=</a:t>
            </a:r>
            <a:r>
              <a:rPr lang="en-US" sz="2800" b="1" dirty="0">
                <a:solidFill>
                  <a:srgbClr val="0000FF"/>
                </a:solidFill>
                <a:effectLst>
                  <a:outerShdw blurRad="38100" dist="38100" dir="2700000" algn="tl">
                    <a:srgbClr val="C0C0C0"/>
                  </a:outerShdw>
                </a:effectLst>
                <a:latin typeface="Tahoma" pitchFamily="34" charset="0"/>
              </a:rPr>
              <a:t> </a:t>
            </a:r>
            <a:r>
              <a:rPr lang="he-IL" sz="2800" b="1" dirty="0">
                <a:solidFill>
                  <a:srgbClr val="0000FF"/>
                </a:solidFill>
                <a:effectLst>
                  <a:outerShdw blurRad="38100" dist="38100" dir="2700000" algn="tl">
                    <a:srgbClr val="C0C0C0"/>
                  </a:outerShdw>
                </a:effectLst>
                <a:latin typeface="Tahoma" pitchFamily="34" charset="0"/>
              </a:rPr>
              <a:t>תעלות (חריצים) בעומק 2 מ"מ לפחות</a:t>
            </a:r>
            <a:r>
              <a:rPr lang="he-IL" sz="2800" b="1" dirty="0"/>
              <a:t>.</a:t>
            </a:r>
            <a:br>
              <a:rPr lang="en-US" sz="2800" b="1" dirty="0"/>
            </a:br>
            <a:r>
              <a:rPr lang="he-IL" sz="2800" b="1" u="sng" dirty="0">
                <a:solidFill>
                  <a:srgbClr val="0000FF"/>
                </a:solidFill>
                <a:effectLst>
                  <a:outerShdw blurRad="38100" dist="38100" dir="2700000" algn="tl">
                    <a:srgbClr val="C0C0C0"/>
                  </a:outerShdw>
                </a:effectLst>
                <a:latin typeface="Tahoma" pitchFamily="34" charset="0"/>
              </a:rPr>
              <a:t>צמיג תקין </a:t>
            </a:r>
            <a:r>
              <a:rPr lang="he-IL" sz="2800" b="1" dirty="0">
                <a:solidFill>
                  <a:srgbClr val="0000FF"/>
                </a:solidFill>
                <a:effectLst>
                  <a:outerShdw blurRad="38100" dist="38100" dir="2700000" algn="tl">
                    <a:srgbClr val="C0C0C0"/>
                  </a:outerShdw>
                </a:effectLst>
                <a:latin typeface="Tahoma" pitchFamily="34" charset="0"/>
              </a:rPr>
              <a:t>= לחץ הניפוח עפ"י הוראות יצרן הרכב.</a:t>
            </a:r>
            <a:br>
              <a:rPr lang="en-US" sz="2800" b="1" dirty="0">
                <a:solidFill>
                  <a:srgbClr val="0000FF"/>
                </a:solidFill>
                <a:effectLst>
                  <a:outerShdw blurRad="38100" dist="38100" dir="2700000" algn="tl">
                    <a:srgbClr val="C0C0C0"/>
                  </a:outerShdw>
                </a:effectLst>
                <a:latin typeface="Tahoma" pitchFamily="34" charset="0"/>
              </a:rPr>
            </a:br>
            <a:r>
              <a:rPr lang="he-IL" sz="2800" b="1" u="sng" dirty="0">
                <a:solidFill>
                  <a:srgbClr val="FF0000"/>
                </a:solidFill>
                <a:effectLst>
                  <a:outerShdw blurRad="38100" dist="38100" dir="2700000" algn="tl">
                    <a:srgbClr val="C0C0C0"/>
                  </a:outerShdw>
                </a:effectLst>
                <a:latin typeface="Tahoma" pitchFamily="34" charset="0"/>
              </a:rPr>
              <a:t>לחץ אוויר נמוך</a:t>
            </a:r>
            <a:r>
              <a:rPr lang="he-IL" sz="2800" b="1" dirty="0">
                <a:solidFill>
                  <a:srgbClr val="FF0000"/>
                </a:solidFill>
                <a:effectLst>
                  <a:outerShdw blurRad="38100" dist="38100" dir="2700000" algn="tl">
                    <a:srgbClr val="C0C0C0"/>
                  </a:outerShdw>
                </a:effectLst>
                <a:latin typeface="Tahoma" pitchFamily="34" charset="0"/>
              </a:rPr>
              <a:t> </a:t>
            </a:r>
            <a:r>
              <a:rPr lang="he-IL" sz="2800" b="1" dirty="0">
                <a:solidFill>
                  <a:srgbClr val="0000FF"/>
                </a:solidFill>
                <a:effectLst>
                  <a:outerShdw blurRad="38100" dist="38100" dir="2700000" algn="tl">
                    <a:srgbClr val="C0C0C0"/>
                  </a:outerShdw>
                </a:effectLst>
                <a:latin typeface="Tahoma" pitchFamily="34" charset="0"/>
              </a:rPr>
              <a:t>- גורם לקשר רופף בין הצמיג לכביש,   </a:t>
            </a:r>
            <a:br>
              <a:rPr lang="en-US" sz="2800" b="1" dirty="0">
                <a:solidFill>
                  <a:srgbClr val="0000FF"/>
                </a:solidFill>
                <a:effectLst>
                  <a:outerShdw blurRad="38100" dist="38100" dir="2700000" algn="tl">
                    <a:srgbClr val="C0C0C0"/>
                  </a:outerShdw>
                </a:effectLst>
                <a:latin typeface="Tahoma" pitchFamily="34" charset="0"/>
              </a:rPr>
            </a:br>
            <a:r>
              <a:rPr lang="he-IL" sz="2800" b="1" dirty="0">
                <a:solidFill>
                  <a:srgbClr val="0000FF"/>
                </a:solidFill>
                <a:effectLst>
                  <a:outerShdw blurRad="38100" dist="38100" dir="2700000" algn="tl">
                    <a:srgbClr val="C0C0C0"/>
                  </a:outerShdw>
                </a:effectLst>
                <a:latin typeface="Tahoma" pitchFamily="34" charset="0"/>
              </a:rPr>
              <a:t>וגורם לשחיקה ולצריכת דלק מוגברת, </a:t>
            </a:r>
            <a:br>
              <a:rPr lang="en-US" sz="2800" b="1" dirty="0">
                <a:solidFill>
                  <a:srgbClr val="0000FF"/>
                </a:solidFill>
                <a:effectLst>
                  <a:outerShdw blurRad="38100" dist="38100" dir="2700000" algn="tl">
                    <a:srgbClr val="C0C0C0"/>
                  </a:outerShdw>
                </a:effectLst>
                <a:latin typeface="Tahoma" pitchFamily="34" charset="0"/>
              </a:rPr>
            </a:br>
            <a:r>
              <a:rPr lang="he-IL" sz="2800" b="1" dirty="0">
                <a:solidFill>
                  <a:srgbClr val="FF0000"/>
                </a:solidFill>
                <a:effectLst>
                  <a:outerShdw blurRad="38100" dist="38100" dir="2700000" algn="tl">
                    <a:srgbClr val="C0C0C0"/>
                  </a:outerShdw>
                </a:effectLst>
                <a:latin typeface="Tahoma" pitchFamily="34" charset="0"/>
              </a:rPr>
              <a:t>לכן גובר הסיכון לתאונה: לנהג לנוסעים ולסביבה!!        </a:t>
            </a:r>
            <a:r>
              <a:rPr lang="he-IL" sz="2800" b="1" dirty="0">
                <a:solidFill>
                  <a:srgbClr val="0000FF"/>
                </a:solidFill>
                <a:effectLst>
                  <a:outerShdw blurRad="38100" dist="38100" dir="2700000" algn="tl">
                    <a:srgbClr val="C0C0C0"/>
                  </a:outerShdw>
                </a:effectLst>
                <a:latin typeface="Tahoma" pitchFamily="34" charset="0"/>
              </a:rPr>
              <a:t>   </a:t>
            </a:r>
            <a:br>
              <a:rPr lang="en-US" sz="2800" b="1" dirty="0">
                <a:solidFill>
                  <a:srgbClr val="0000FF"/>
                </a:solidFill>
                <a:effectLst>
                  <a:outerShdw blurRad="38100" dist="38100" dir="2700000" algn="tl">
                    <a:srgbClr val="C0C0C0"/>
                  </a:outerShdw>
                </a:effectLst>
                <a:latin typeface="Tahoma" pitchFamily="34" charset="0"/>
              </a:rPr>
            </a:br>
            <a:r>
              <a:rPr lang="he-IL" sz="2800" b="1" dirty="0">
                <a:solidFill>
                  <a:srgbClr val="0000FF"/>
                </a:solidFill>
                <a:effectLst>
                  <a:outerShdw blurRad="38100" dist="38100" dir="2700000" algn="tl">
                    <a:srgbClr val="C0C0C0"/>
                  </a:outerShdw>
                </a:effectLst>
                <a:latin typeface="Tahoma" pitchFamily="34" charset="0"/>
              </a:rPr>
              <a:t>יש לבדוק לחץ אוויר (עפ"י היצרן) בצמיגי הרכב לפחות </a:t>
            </a:r>
            <a:br>
              <a:rPr lang="en-US" sz="2800" b="1" dirty="0">
                <a:solidFill>
                  <a:srgbClr val="0000FF"/>
                </a:solidFill>
                <a:effectLst>
                  <a:outerShdw blurRad="38100" dist="38100" dir="2700000" algn="tl">
                    <a:srgbClr val="C0C0C0"/>
                  </a:outerShdw>
                </a:effectLst>
                <a:latin typeface="Tahoma" pitchFamily="34" charset="0"/>
              </a:rPr>
            </a:br>
            <a:r>
              <a:rPr lang="he-IL" sz="2800" b="1" dirty="0">
                <a:solidFill>
                  <a:srgbClr val="0000FF"/>
                </a:solidFill>
                <a:effectLst>
                  <a:outerShdw blurRad="38100" dist="38100" dir="2700000" algn="tl">
                    <a:srgbClr val="C0C0C0"/>
                  </a:outerShdw>
                </a:effectLst>
                <a:latin typeface="Tahoma" pitchFamily="34" charset="0"/>
              </a:rPr>
              <a:t>פעם ב- 3  שבועות.                  </a:t>
            </a:r>
            <a:r>
              <a:rPr lang="he-IL" sz="2800" b="1" u="sng" dirty="0">
                <a:solidFill>
                  <a:srgbClr val="FF0000"/>
                </a:solidFill>
                <a:effectLst>
                  <a:outerShdw blurRad="38100" dist="38100" dir="2700000" algn="tl">
                    <a:srgbClr val="C0C0C0"/>
                  </a:outerShdw>
                </a:effectLst>
                <a:latin typeface="Tahoma" pitchFamily="34" charset="0"/>
              </a:rPr>
              <a:t>צמיג תקין מציל חיים!!</a:t>
            </a:r>
            <a:r>
              <a:rPr lang="en-US" sz="2400" b="1" dirty="0">
                <a:solidFill>
                  <a:srgbClr val="FF0000"/>
                </a:solidFill>
                <a:effectLst>
                  <a:outerShdw blurRad="38100" dist="38100" dir="2700000" algn="tl">
                    <a:srgbClr val="C0C0C0"/>
                  </a:outerShdw>
                </a:effectLst>
                <a:latin typeface="Tahoma" pitchFamily="34" charset="0"/>
              </a:rPr>
              <a:t> </a:t>
            </a:r>
            <a:endParaRPr lang="he-IL" sz="2800" b="1" u="sng" dirty="0">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73" y="2303335"/>
            <a:ext cx="1023731" cy="1326041"/>
          </a:xfrm>
          <a:prstGeom prst="rect">
            <a:avLst/>
          </a:prstGeom>
        </p:spPr>
      </p:pic>
    </p:spTree>
    <p:extLst>
      <p:ext uri="{BB962C8B-B14F-4D97-AF65-F5344CB8AC3E}">
        <p14:creationId xmlns:p14="http://schemas.microsoft.com/office/powerpoint/2010/main" val="2458390570"/>
      </p:ext>
    </p:extLst>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202089"/>
            <a:ext cx="7772400" cy="914400"/>
          </a:xfrm>
          <a:prstGeom prst="rect">
            <a:avLst/>
          </a:prstGeom>
          <a:noFill/>
          <a:ln w="9525">
            <a:noFill/>
            <a:miter lim="800000"/>
            <a:headEnd/>
            <a:tailEnd/>
          </a:ln>
          <a:effectLst/>
        </p:spPr>
        <p:txBody>
          <a:bodyPr anchor="ctr"/>
          <a:lstStyle/>
          <a:p>
            <a:pPr algn="ctr" rtl="1"/>
            <a:r>
              <a:rPr lang="he-IL" sz="3200" b="1" u="sng" dirty="0">
                <a:solidFill>
                  <a:srgbClr val="3399FF"/>
                </a:solidFill>
                <a:effectLst>
                  <a:outerShdw blurRad="38100" dist="38100" dir="2700000" algn="tl">
                    <a:srgbClr val="C0C0C0"/>
                  </a:outerShdw>
                </a:effectLst>
                <a:latin typeface="Times New Roman" pitchFamily="18" charset="0"/>
                <a:cs typeface="Narkisim" pitchFamily="2" charset="-79"/>
              </a:rPr>
              <a:t>בטיחות כלי הרכב:</a:t>
            </a:r>
            <a:endParaRPr lang="en-US" sz="3200" b="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sp>
        <p:nvSpPr>
          <p:cNvPr id="2" name="TextBox 1"/>
          <p:cNvSpPr txBox="1"/>
          <p:nvPr/>
        </p:nvSpPr>
        <p:spPr>
          <a:xfrm>
            <a:off x="152401" y="928537"/>
            <a:ext cx="8568520" cy="5755422"/>
          </a:xfrm>
          <a:prstGeom prst="rect">
            <a:avLst/>
          </a:prstGeom>
          <a:noFill/>
        </p:spPr>
        <p:txBody>
          <a:bodyPr wrap="square" rtlCol="1">
            <a:spAutoFit/>
          </a:bodyPr>
          <a:lstStyle/>
          <a:p>
            <a:pPr algn="r" rtl="1"/>
            <a:r>
              <a:rPr lang="he-IL" b="1" u="sng" dirty="0">
                <a:latin typeface="Tahoma" panose="020B0604030504040204" pitchFamily="34" charset="0"/>
                <a:ea typeface="Tahoma" panose="020B0604030504040204" pitchFamily="34" charset="0"/>
                <a:cs typeface="Tahoma" panose="020B0604030504040204" pitchFamily="34" charset="0"/>
              </a:rPr>
              <a:t>תקנה 306:</a:t>
            </a:r>
            <a:br>
              <a:rPr lang="en-US" b="1" u="sng" dirty="0">
                <a:latin typeface="Tahoma" panose="020B0604030504040204" pitchFamily="34" charset="0"/>
                <a:ea typeface="Tahoma" panose="020B0604030504040204" pitchFamily="34" charset="0"/>
                <a:cs typeface="Tahoma" panose="020B0604030504040204" pitchFamily="34" charset="0"/>
              </a:rPr>
            </a:br>
            <a:r>
              <a:rPr lang="he-IL"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"רכב וכל החלקים, האביזרים והציוד המורכבים עליו או  </a:t>
            </a:r>
            <a:br>
              <a:rPr lang="en-US"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he-IL"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המותקנים בו יהיו בכל עת במצב תקין ובמצב שאין בו כדי  </a:t>
            </a:r>
            <a:br>
              <a:rPr lang="en-US"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he-IL"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לגרום רעש, הפרעה, נזק או סכנה לנמצאים עליו, בתוכו או  </a:t>
            </a:r>
            <a:br>
              <a:rPr lang="en-US"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he-IL"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על ידו, לעוברי דרך או לרכוש".</a:t>
            </a:r>
            <a:br>
              <a:rPr lang="en-US"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en-US" sz="2400" b="1" dirty="0">
                <a:solidFill>
                  <a:srgbClr val="FF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he-IL" b="1" u="sng" dirty="0">
                <a:latin typeface="Tahoma" panose="020B0604030504040204" pitchFamily="34" charset="0"/>
                <a:ea typeface="Tahoma" panose="020B0604030504040204" pitchFamily="34" charset="0"/>
                <a:cs typeface="Tahoma" panose="020B0604030504040204" pitchFamily="34" charset="0"/>
              </a:rPr>
              <a:t>להלן תרחישים אפשריים- רכב לא כשיר לתנועה:</a:t>
            </a:r>
            <a:br>
              <a:rPr lang="he-IL" b="1" u="sng" dirty="0">
                <a:latin typeface="Tahoma" panose="020B0604030504040204" pitchFamily="34" charset="0"/>
                <a:ea typeface="Tahoma" panose="020B0604030504040204" pitchFamily="34" charset="0"/>
                <a:cs typeface="Tahoma" panose="020B0604030504040204" pitchFamily="34" charset="0"/>
              </a:rPr>
            </a:br>
            <a:r>
              <a:rPr lang="he-IL" dirty="0"/>
              <a:t>1. נורה </a:t>
            </a:r>
            <a:r>
              <a:rPr lang="he-IL" b="1" u="sng" dirty="0">
                <a:solidFill>
                  <a:srgbClr val="FF0000"/>
                </a:solidFill>
              </a:rPr>
              <a:t>בצבע אדום </a:t>
            </a:r>
            <a:r>
              <a:rPr lang="he-IL" dirty="0"/>
              <a:t>דולקת בתצוגת השעונים – </a:t>
            </a:r>
            <a:r>
              <a:rPr lang="he-IL" b="1" u="sng" dirty="0">
                <a:solidFill>
                  <a:srgbClr val="FF0000"/>
                </a:solidFill>
              </a:rPr>
              <a:t>יש לעצור הנסיעה במקום בטוח.</a:t>
            </a:r>
            <a:br>
              <a:rPr lang="he-IL" b="1" u="sng" dirty="0">
                <a:solidFill>
                  <a:srgbClr val="FF0000"/>
                </a:solidFill>
              </a:rPr>
            </a:br>
            <a:r>
              <a:rPr lang="he-IL" dirty="0"/>
              <a:t>2. נורה </a:t>
            </a:r>
            <a:r>
              <a:rPr lang="he-IL" b="1" u="sng" dirty="0">
                <a:solidFill>
                  <a:srgbClr val="FFC000"/>
                </a:solidFill>
              </a:rPr>
              <a:t>בצבע צהוב </a:t>
            </a:r>
            <a:r>
              <a:rPr lang="he-IL" dirty="0"/>
              <a:t>– לדווח על התקלה ולהגיע </a:t>
            </a:r>
            <a:r>
              <a:rPr lang="he-IL" b="1" dirty="0"/>
              <a:t>בהקדם לתיקון הרכב.</a:t>
            </a:r>
            <a:br>
              <a:rPr lang="he-IL" b="1" dirty="0"/>
            </a:br>
            <a:r>
              <a:rPr lang="he-IL" dirty="0"/>
              <a:t>3. </a:t>
            </a:r>
            <a:r>
              <a:rPr lang="he-IL" b="1" dirty="0"/>
              <a:t>נורת לחץ אוויר נמוך בצמיגים</a:t>
            </a:r>
            <a:r>
              <a:rPr lang="he-IL" dirty="0"/>
              <a:t> – להגיע מיד לתחנת דלק </a:t>
            </a:r>
            <a:br>
              <a:rPr lang="he-IL" dirty="0"/>
            </a:br>
            <a:r>
              <a:rPr lang="he-IL" dirty="0"/>
              <a:t>    ולהשלים לחצים בהתאם ליצרן הרכב – באם תקלה זו חוזרת נדרש </a:t>
            </a:r>
            <a:r>
              <a:rPr lang="he-IL" b="1" dirty="0"/>
              <a:t>לבדוק מקור </a:t>
            </a:r>
            <a:br>
              <a:rPr lang="en-US" b="1" dirty="0"/>
            </a:br>
            <a:r>
              <a:rPr lang="he-IL" b="1" dirty="0"/>
              <a:t>    דליפת האוויר.</a:t>
            </a:r>
            <a:r>
              <a:rPr lang="he-IL" dirty="0"/>
              <a:t> </a:t>
            </a:r>
            <a:br>
              <a:rPr lang="he-IL" dirty="0"/>
            </a:br>
            <a:r>
              <a:rPr lang="he-IL" dirty="0"/>
              <a:t>4. רעשים שונים / עשן / כל דבר חריג בתנועת כלי הרכב.</a:t>
            </a:r>
            <a:br>
              <a:rPr lang="he-IL" dirty="0"/>
            </a:br>
            <a:r>
              <a:rPr lang="he-IL" dirty="0"/>
              <a:t>5. </a:t>
            </a:r>
            <a:r>
              <a:rPr lang="he-IL" b="1" dirty="0"/>
              <a:t>קרע בצמיג ברכב</a:t>
            </a:r>
            <a:r>
              <a:rPr lang="he-IL" dirty="0"/>
              <a:t>- דיווח מידי והבאת הרכב לתיקון!. </a:t>
            </a:r>
            <a:br>
              <a:rPr lang="he-IL" dirty="0"/>
            </a:br>
            <a:r>
              <a:rPr lang="he-IL" dirty="0"/>
              <a:t>6. </a:t>
            </a:r>
            <a:r>
              <a:rPr lang="he-IL" b="1" dirty="0"/>
              <a:t>במקרה של תאונת דרכים</a:t>
            </a:r>
            <a:r>
              <a:rPr lang="he-IL" dirty="0"/>
              <a:t> – יש לפעול עפ"י הנחיות לתפעול </a:t>
            </a:r>
            <a:br>
              <a:rPr lang="he-IL" dirty="0"/>
            </a:br>
            <a:r>
              <a:rPr lang="he-IL" dirty="0"/>
              <a:t>    כלי רכב בעת </a:t>
            </a:r>
            <a:r>
              <a:rPr lang="he-IL" u="sng" dirty="0"/>
              <a:t>קרות אירוע תאונת דרכים.</a:t>
            </a:r>
            <a:br>
              <a:rPr lang="en-US" u="sng" dirty="0"/>
            </a:br>
            <a:r>
              <a:rPr lang="he-IL"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באחריות הנהג </a:t>
            </a:r>
            <a:r>
              <a:rPr lang="he-IL" sz="2400" b="1"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לדווח התקלות להורים </a:t>
            </a:r>
            <a:r>
              <a:rPr lang="he-IL"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ולמנהל מחסנים </a:t>
            </a:r>
            <a:br>
              <a:rPr lang="en-US"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he-IL" sz="2400"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ורכב או לקצין הבטיחות בתעבורה.</a:t>
            </a:r>
            <a:endParaRPr lang="he-IL" sz="2800" b="1"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9572934"/>
      </p:ext>
    </p:extLst>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0" y="1253252"/>
            <a:ext cx="9144000" cy="5544616"/>
          </a:xfrm>
        </p:spPr>
        <p:txBody>
          <a:bodyPr>
            <a:normAutofit fontScale="47500" lnSpcReduction="20000"/>
          </a:bodyPr>
          <a:lstStyle/>
          <a:p>
            <a:pPr algn="r" rtl="1"/>
            <a:r>
              <a:rPr lang="he-IL" b="1"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עובדות, עובדים, בני משפחה, נהגות ונהגים יקרים:</a:t>
            </a:r>
            <a:endParaRPr lang="en-US" b="1"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b="1"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endParaRPr lang="en-US" b="1"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אוניברסיטת חיפה פועלת ללא לאות לשמירה על סביבת עבודה בטוחה ובטיחותית.</a:t>
            </a:r>
            <a:b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br>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בכל רגע בו אנו נוהגים בכלי רכב, אנחנו חשופים לסכנות בטיחות, בין שהגורם הוא אנחנו ובין </a:t>
            </a:r>
            <a:br>
              <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br>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שמדובר באדם אחר.</a:t>
            </a:r>
            <a:br>
              <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השמירה על הבטיחות בדרכים, בדגש על מניעת תאונות, הינה מרכיב תרבותי בחיי היום יום של כולנו וחייבת להיות מוטמעת היטב גם בתרבות הארגונית שלנו.</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לנו, האוחזים בהגה, ישנה אחריות אישית גבוהה בהכרת אותו מרכיב תרבותי ועוצמת השפעתו </a:t>
            </a:r>
            <a:br>
              <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br>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עלינו ועל סביבת חיינו. </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הגישה הנדרשת הינה גישת המניעה: מחובתנו לוודא שתמיד נהיה במצב גופני ומנטאלי החיוני לנהיגה בטוחה. לעולם נקפיד על נהיגה זהירה המתחשבת לא רק בכללים אלא גם בנסיבות המשתנות: תנאי השטח, משך הנסיעה, מזג האוויר וכיו"ב.</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מר קובי גל, מאגף התפעול, מונה לתפקיד קצין הבטיחות בתעבורה של אוניברסיטת חיפה, על מנת להבטיח שכלל הנהגות והנהגים באוניברסיטה ינועו בדרכים, כשהם מכירים את החוקים העיקריים, כללי הבטיחות בדרכים והנהלים הפנים ארגוניים בנושא זה ומודעים להם. האוניברסיטה מעמידה לרשות נהגיה מידע שימושי רב לרבות הדרכות. מערכי ההדרכה בתחום הבטיחות בתעבורה נמצאים תחת אחריותו של קובי ובהם נושאיה של מצגת זו. </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ההקפדה על כללי הנהיגה והחוקים בין אם בתנועה או בחניה הינה ללא פשרות.</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השינוי לסביבה בטוחה יותר על הכביש ומחוצה לו מתחיל בכל אחת ואחד מאתנו. </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נסיעה טובה ובטוחה.</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he-IL"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שרון זייד , סגן נשיא ומנכ"ל.</a:t>
            </a:r>
            <a:endParaRPr lang="en-US"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fontAlgn="base"/>
            <a:r>
              <a:rPr lang="he-IL"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a:t>
            </a:r>
            <a:endParaRPr lang="en-US"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fontAlgn="base"/>
            <a:r>
              <a:rPr lang="he-IL"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endParaRPr lang="en-US"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endParaRPr lang="he-IL"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endParaRPr lang="he-IL"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endParaRPr lang="he-IL"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r" rtl="1"/>
            <a:endParaRPr lang="he-IL" sz="18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a:spLocks noChangeArrowheads="1"/>
          </p:cNvSpPr>
          <p:nvPr/>
        </p:nvSpPr>
        <p:spPr bwMode="auto">
          <a:xfrm>
            <a:off x="787024" y="303852"/>
            <a:ext cx="7772400" cy="914400"/>
          </a:xfrm>
          <a:prstGeom prst="rect">
            <a:avLst/>
          </a:prstGeom>
          <a:noFill/>
          <a:ln w="9525">
            <a:noFill/>
            <a:miter lim="800000"/>
            <a:headEnd/>
            <a:tailEnd/>
          </a:ln>
          <a:effectLst/>
        </p:spPr>
        <p:txBody>
          <a:bodyPr anchor="ctr"/>
          <a:lstStyle/>
          <a:p>
            <a:pPr algn="ctr" rtl="1"/>
            <a:r>
              <a:rPr lang="he-IL" sz="3200" b="1" u="sng"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דבר  המנכ"ל: </a:t>
            </a:r>
            <a:endParaRPr lang="en-US" sz="3200" b="1" u="sng" dirty="0">
              <a:solidFill>
                <a:srgbClr val="0000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9934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חגורות ומושבי בטיחות:</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sp>
        <p:nvSpPr>
          <p:cNvPr id="2" name="TextBox 1"/>
          <p:cNvSpPr txBox="1"/>
          <p:nvPr/>
        </p:nvSpPr>
        <p:spPr>
          <a:xfrm>
            <a:off x="152401" y="1081578"/>
            <a:ext cx="8568520" cy="5816977"/>
          </a:xfrm>
          <a:prstGeom prst="rect">
            <a:avLst/>
          </a:prstGeom>
          <a:noFill/>
        </p:spPr>
        <p:txBody>
          <a:bodyPr wrap="square" rtlCol="1">
            <a:spAutoFit/>
          </a:bodyPr>
          <a:lstStyle/>
          <a:p>
            <a:pPr algn="r" rtl="1"/>
            <a:r>
              <a:rPr lang="he-IL" sz="2800" b="1" u="sng" dirty="0">
                <a:latin typeface="Tahoma" panose="020B0604030504040204" pitchFamily="34" charset="0"/>
                <a:ea typeface="Tahoma" panose="020B0604030504040204" pitchFamily="34" charset="0"/>
                <a:cs typeface="Tahoma" panose="020B0604030504040204" pitchFamily="34" charset="0"/>
              </a:rPr>
              <a:t>מה אומר החוק:</a:t>
            </a:r>
            <a:br>
              <a:rPr lang="en-US" sz="2800" b="1" u="sng" dirty="0">
                <a:latin typeface="Tahoma" panose="020B0604030504040204" pitchFamily="34" charset="0"/>
                <a:ea typeface="Tahoma" panose="020B0604030504040204" pitchFamily="34" charset="0"/>
                <a:cs typeface="Tahoma" panose="020B0604030504040204" pitchFamily="34" charset="0"/>
              </a:rPr>
            </a:br>
            <a:r>
              <a:rPr lang="he-IL" sz="2800" b="1" dirty="0">
                <a:effectLst>
                  <a:outerShdw blurRad="38100" dist="38100" dir="2700000" algn="tl">
                    <a:srgbClr val="C0C0C0"/>
                  </a:outerShdw>
                </a:effectLst>
                <a:latin typeface="Times New Roman" pitchFamily="18" charset="0"/>
                <a:cs typeface="Arial (Hebrew)" pitchFamily="42" charset="0"/>
              </a:rPr>
              <a:t>החובה לחגור חגורת בטיחות מעוגנת בתקנה 83(א') לתקנות התעבורה - "לא ינהג אדם ולא ייסע ברכב שבו מותקנות חגורות בטיחות אלא אם כן הנהג והנוסעים בו </a:t>
            </a:r>
            <a:r>
              <a:rPr lang="he-IL" sz="2800" b="1" dirty="0">
                <a:solidFill>
                  <a:srgbClr val="FF0000"/>
                </a:solidFill>
                <a:effectLst>
                  <a:outerShdw blurRad="38100" dist="38100" dir="2700000" algn="tl">
                    <a:srgbClr val="C0C0C0"/>
                  </a:outerShdw>
                </a:effectLst>
                <a:latin typeface="Times New Roman" pitchFamily="18" charset="0"/>
                <a:cs typeface="Arial (Hebrew)" pitchFamily="42" charset="0"/>
              </a:rPr>
              <a:t>חגורים בחגורת בטיחות או רתומים במושב בטיחות או במושב מגביה" – בהקשר לילדים ותינוקות.</a:t>
            </a:r>
            <a:br>
              <a:rPr lang="en-US" altLang="he-IL" sz="2800" b="1" dirty="0">
                <a:solidFill>
                  <a:srgbClr val="FF0000"/>
                </a:solidFill>
                <a:effectLst>
                  <a:outerShdw blurRad="38100" dist="38100" dir="2700000" algn="tl">
                    <a:srgbClr val="C0C0C0"/>
                  </a:outerShdw>
                </a:effectLst>
                <a:latin typeface="Times New Roman" pitchFamily="18" charset="0"/>
                <a:cs typeface="Arial (Hebrew)" pitchFamily="42" charset="0"/>
              </a:rPr>
            </a:br>
            <a:r>
              <a:rPr lang="he-IL" sz="2800" b="1" dirty="0">
                <a:effectLst>
                  <a:outerShdw blurRad="38100" dist="38100" dir="2700000" algn="tl">
                    <a:srgbClr val="C0C0C0"/>
                  </a:outerShdw>
                </a:effectLst>
                <a:latin typeface="Times New Roman" pitchFamily="18" charset="0"/>
                <a:cs typeface="Arial (Hebrew)" pitchFamily="42" charset="0"/>
              </a:rPr>
              <a:t>הקנס על נהיגה ללא חגורת בטיחות הוא 250 ₪ ושש נקודות. אותו קנס ואותן נקודות יקבל גם נהג שהסיע ברכבו ילדים אשר אינם רתומים למושבי בטיחות כדין.</a:t>
            </a:r>
            <a:br>
              <a:rPr lang="en-US" sz="2800" b="1" dirty="0">
                <a:effectLst>
                  <a:outerShdw blurRad="38100" dist="38100" dir="2700000" algn="tl">
                    <a:srgbClr val="C0C0C0"/>
                  </a:outerShdw>
                </a:effectLst>
                <a:latin typeface="Times New Roman" pitchFamily="18" charset="0"/>
                <a:cs typeface="Arial (Hebrew)" pitchFamily="42" charset="0"/>
              </a:rPr>
            </a:br>
            <a:r>
              <a:rPr lang="he-IL" sz="3600" b="1" dirty="0">
                <a:solidFill>
                  <a:srgbClr val="FF0000"/>
                </a:solidFill>
                <a:effectLst>
                  <a:outerShdw blurRad="38100" dist="38100" dir="2700000" algn="tl">
                    <a:srgbClr val="C0C0C0"/>
                  </a:outerShdw>
                </a:effectLst>
                <a:latin typeface="Times New Roman" panose="02020603050405020304" pitchFamily="18" charset="0"/>
              </a:rPr>
              <a:t>חגורות בטיחות ומושבי בטיחות מצילות חיים. </a:t>
            </a:r>
            <a:br>
              <a:rPr lang="en-US" sz="3200" b="1" dirty="0">
                <a:solidFill>
                  <a:srgbClr val="0000FF"/>
                </a:solidFill>
                <a:effectLst>
                  <a:outerShdw blurRad="38100" dist="38100" dir="2700000" algn="tl">
                    <a:srgbClr val="C0C0C0"/>
                  </a:outerShdw>
                </a:effectLst>
                <a:latin typeface="Times New Roman" panose="02020603050405020304" pitchFamily="18" charset="0"/>
              </a:rPr>
            </a:br>
            <a:r>
              <a:rPr lang="he-IL" sz="2800" b="1" dirty="0">
                <a:solidFill>
                  <a:srgbClr val="0000FF"/>
                </a:solidFill>
                <a:effectLst>
                  <a:outerShdw blurRad="38100" dist="38100" dir="2700000" algn="tl">
                    <a:srgbClr val="C0C0C0"/>
                  </a:outerShdw>
                </a:effectLst>
                <a:latin typeface="Times New Roman" panose="02020603050405020304" pitchFamily="18" charset="0"/>
              </a:rPr>
              <a:t>במקרה של תאונת דרכים, חגירת חגורות בטיחות  יוצרת את ההבדל בין פציעה קשה לפציעה קלה ואף בין חיים למוות.</a:t>
            </a:r>
            <a:endParaRPr lang="he-IL" sz="2800" b="1"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9043469"/>
      </p:ext>
    </p:extLst>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139947"/>
            <a:ext cx="7772400" cy="914400"/>
          </a:xfrm>
          <a:prstGeom prst="rect">
            <a:avLst/>
          </a:prstGeom>
          <a:noFill/>
          <a:ln w="9525">
            <a:noFill/>
            <a:miter lim="800000"/>
            <a:headEnd/>
            <a:tailEnd/>
          </a:ln>
          <a:effectLst/>
        </p:spPr>
        <p:txBody>
          <a:bodyPr anchor="ctr"/>
          <a:lstStyle/>
          <a:p>
            <a:pPr algn="ctr" rtl="1"/>
            <a:r>
              <a:rPr lang="he-IL" sz="2800" b="1" i="1" u="sng" dirty="0">
                <a:solidFill>
                  <a:srgbClr val="3399FF"/>
                </a:solidFill>
                <a:effectLst>
                  <a:outerShdw blurRad="38100" dist="38100" dir="2700000" algn="tl">
                    <a:srgbClr val="C0C0C0"/>
                  </a:outerShdw>
                </a:effectLst>
                <a:latin typeface="Times New Roman" pitchFamily="18" charset="0"/>
                <a:cs typeface="Narkisim" pitchFamily="2" charset="-79"/>
              </a:rPr>
              <a:t>חגורות ומושבי בטיחות:</a:t>
            </a:r>
            <a:endParaRPr lang="en-US" sz="28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pic>
        <p:nvPicPr>
          <p:cNvPr id="2" name="תמונה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9" y="969608"/>
            <a:ext cx="8991600" cy="5057775"/>
          </a:xfrm>
          <a:prstGeom prst="rect">
            <a:avLst/>
          </a:prstGeom>
        </p:spPr>
      </p:pic>
    </p:spTree>
    <p:extLst>
      <p:ext uri="{BB962C8B-B14F-4D97-AF65-F5344CB8AC3E}">
        <p14:creationId xmlns:p14="http://schemas.microsoft.com/office/powerpoint/2010/main" val="4112390346"/>
      </p:ext>
    </p:extLst>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139947"/>
            <a:ext cx="7772400" cy="914400"/>
          </a:xfrm>
          <a:prstGeom prst="rect">
            <a:avLst/>
          </a:prstGeom>
          <a:noFill/>
          <a:ln w="9525">
            <a:noFill/>
            <a:miter lim="800000"/>
            <a:headEnd/>
            <a:tailEnd/>
          </a:ln>
          <a:effectLst/>
        </p:spPr>
        <p:txBody>
          <a:bodyPr anchor="ctr"/>
          <a:lstStyle/>
          <a:p>
            <a:pPr algn="ctr" rtl="1"/>
            <a:r>
              <a:rPr lang="he-IL" sz="2800" b="1" i="1" u="sng" dirty="0">
                <a:solidFill>
                  <a:srgbClr val="3399FF"/>
                </a:solidFill>
                <a:effectLst>
                  <a:outerShdw blurRad="38100" dist="38100" dir="2700000" algn="tl">
                    <a:srgbClr val="C0C0C0"/>
                  </a:outerShdw>
                </a:effectLst>
                <a:latin typeface="Times New Roman" pitchFamily="18" charset="0"/>
                <a:cs typeface="Narkisim" pitchFamily="2" charset="-79"/>
              </a:rPr>
              <a:t>חגורות ומושבי בטיחות:</a:t>
            </a:r>
            <a:endParaRPr lang="en-US" sz="28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60" y="1125246"/>
            <a:ext cx="8762260" cy="4928771"/>
          </a:xfrm>
          <a:prstGeom prst="rect">
            <a:avLst/>
          </a:prstGeom>
        </p:spPr>
      </p:pic>
    </p:spTree>
    <p:extLst>
      <p:ext uri="{BB962C8B-B14F-4D97-AF65-F5344CB8AC3E}">
        <p14:creationId xmlns:p14="http://schemas.microsoft.com/office/powerpoint/2010/main" val="1791182074"/>
      </p:ext>
    </p:extLst>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4800" b="1" i="1" u="sng" dirty="0">
                <a:solidFill>
                  <a:srgbClr val="3399FF"/>
                </a:solidFill>
                <a:effectLst>
                  <a:outerShdw blurRad="38100" dist="38100" dir="2700000" algn="tl">
                    <a:srgbClr val="C0C0C0"/>
                  </a:outerShdw>
                </a:effectLst>
                <a:latin typeface="Times New Roman" pitchFamily="18" charset="0"/>
                <a:cs typeface="Narkisim" pitchFamily="2" charset="-79"/>
              </a:rPr>
              <a:t>הולכי רגל בדרך:</a:t>
            </a:r>
            <a:endParaRPr lang="en-US" sz="48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313347" name="Text Box 3"/>
          <p:cNvSpPr txBox="1">
            <a:spLocks noChangeArrowheads="1"/>
          </p:cNvSpPr>
          <p:nvPr/>
        </p:nvSpPr>
        <p:spPr bwMode="auto">
          <a:xfrm>
            <a:off x="152400" y="1600202"/>
            <a:ext cx="8763000" cy="461665"/>
          </a:xfrm>
          <a:prstGeom prst="rect">
            <a:avLst/>
          </a:prstGeom>
          <a:noFill/>
          <a:ln w="12700">
            <a:noFill/>
            <a:miter lim="800000"/>
            <a:headEnd/>
            <a:tailEnd/>
          </a:ln>
          <a:effectLst/>
        </p:spPr>
        <p:txBody>
          <a:bodyPr>
            <a:spAutoFit/>
          </a:bodyPr>
          <a:lstStyle/>
          <a:p>
            <a:pPr marL="457200" indent="-457200" algn="r" rtl="1">
              <a:spcBef>
                <a:spcPct val="50000"/>
              </a:spcBef>
            </a:pPr>
            <a:r>
              <a:rPr lang="en-US" sz="2400" b="1" dirty="0">
                <a:solidFill>
                  <a:schemeClr val="accent2"/>
                </a:solidFill>
                <a:latin typeface="Times New Roman" pitchFamily="18" charset="0"/>
                <a:cs typeface="David" pitchFamily="2" charset="-79"/>
              </a:rPr>
              <a:t> </a:t>
            </a:r>
            <a:r>
              <a:rPr lang="he-IL" sz="2400" b="1" dirty="0">
                <a:solidFill>
                  <a:schemeClr val="accent2"/>
                </a:solidFill>
                <a:latin typeface="Times New Roman" pitchFamily="18" charset="0"/>
                <a:cs typeface="David" pitchFamily="2" charset="-79"/>
              </a:rPr>
              <a:t>  </a:t>
            </a:r>
            <a:endParaRPr lang="en-US" sz="2400" b="1" dirty="0">
              <a:solidFill>
                <a:srgbClr val="0000CC"/>
              </a:solidFill>
              <a:latin typeface="Times New Roman" pitchFamily="18" charset="0"/>
              <a:cs typeface="David" pitchFamily="2" charset="-79"/>
            </a:endParaRPr>
          </a:p>
        </p:txBody>
      </p:sp>
      <p:sp>
        <p:nvSpPr>
          <p:cNvPr id="2" name="TextBox 1"/>
          <p:cNvSpPr txBox="1"/>
          <p:nvPr/>
        </p:nvSpPr>
        <p:spPr>
          <a:xfrm>
            <a:off x="346880" y="1469214"/>
            <a:ext cx="8568520" cy="4770537"/>
          </a:xfrm>
          <a:prstGeom prst="rect">
            <a:avLst/>
          </a:prstGeom>
          <a:noFill/>
        </p:spPr>
        <p:txBody>
          <a:bodyPr wrap="square" rtlCol="1">
            <a:spAutoFit/>
          </a:bodyPr>
          <a:lstStyle/>
          <a:p>
            <a:pPr algn="r" rtl="1"/>
            <a:r>
              <a:rPr lang="he-IL" sz="2800" b="1" dirty="0">
                <a:solidFill>
                  <a:srgbClr val="FF0000"/>
                </a:solidFill>
                <a:effectLst>
                  <a:outerShdw blurRad="38100" dist="38100" dir="2700000" algn="tl">
                    <a:srgbClr val="C0C0C0"/>
                  </a:outerShdw>
                </a:effectLst>
                <a:latin typeface="Tahoma" pitchFamily="34" charset="0"/>
              </a:rPr>
              <a:t>הולכי הרגל </a:t>
            </a:r>
            <a:r>
              <a:rPr lang="he-IL" sz="2800" b="1" dirty="0">
                <a:solidFill>
                  <a:srgbClr val="0000FF"/>
                </a:solidFill>
                <a:effectLst>
                  <a:outerShdw blurRad="38100" dist="38100" dir="2700000" algn="tl">
                    <a:srgbClr val="C0C0C0"/>
                  </a:outerShdw>
                </a:effectLst>
                <a:latin typeface="Tahoma" pitchFamily="34" charset="0"/>
              </a:rPr>
              <a:t>– </a:t>
            </a:r>
            <a:r>
              <a:rPr lang="he-IL" sz="2800" b="1" dirty="0">
                <a:effectLst>
                  <a:outerShdw blurRad="38100" dist="38100" dir="2700000" algn="tl">
                    <a:srgbClr val="C0C0C0"/>
                  </a:outerShdw>
                </a:effectLst>
                <a:latin typeface="Tahoma" pitchFamily="34" charset="0"/>
              </a:rPr>
              <a:t>נחשבים משתמשי דרך פגיעים במיוחד , שיעור היפגעותם בתאונות דרכים גבוה בהשוואה לשיעור היפגעותם של משתמשי דרך אחרים</a:t>
            </a:r>
            <a:r>
              <a:rPr lang="en-US" sz="2800" b="1" dirty="0">
                <a:solidFill>
                  <a:srgbClr val="0000FF"/>
                </a:solidFill>
                <a:effectLst>
                  <a:outerShdw blurRad="38100" dist="38100" dir="2700000" algn="tl">
                    <a:srgbClr val="C0C0C0"/>
                  </a:outerShdw>
                </a:effectLst>
                <a:latin typeface="Tahoma" pitchFamily="34" charset="0"/>
              </a:rPr>
              <a:t>.</a:t>
            </a:r>
            <a:br>
              <a:rPr lang="en-US" sz="2800" b="1" dirty="0">
                <a:solidFill>
                  <a:srgbClr val="0000FF"/>
                </a:solidFill>
                <a:effectLst>
                  <a:outerShdw blurRad="38100" dist="38100" dir="2700000" algn="tl">
                    <a:srgbClr val="C0C0C0"/>
                  </a:outerShdw>
                </a:effectLst>
                <a:latin typeface="Tahoma" pitchFamily="34" charset="0"/>
              </a:rPr>
            </a:br>
            <a:br>
              <a:rPr lang="en-US" sz="2800" b="1" dirty="0">
                <a:solidFill>
                  <a:srgbClr val="0000FF"/>
                </a:solidFill>
                <a:effectLst>
                  <a:outerShdw blurRad="38100" dist="38100" dir="2700000" algn="tl">
                    <a:srgbClr val="C0C0C0"/>
                  </a:outerShdw>
                </a:effectLst>
                <a:latin typeface="Tahoma" pitchFamily="34" charset="0"/>
              </a:rPr>
            </a:br>
            <a:r>
              <a:rPr lang="he-IL" sz="2800" b="1" dirty="0">
                <a:solidFill>
                  <a:srgbClr val="0000FF"/>
                </a:solidFill>
                <a:effectLst>
                  <a:outerShdw blurRad="38100" dist="38100" dir="2700000" algn="tl">
                    <a:srgbClr val="C0C0C0"/>
                  </a:outerShdw>
                </a:effectLst>
                <a:latin typeface="Tahoma" pitchFamily="34" charset="0"/>
              </a:rPr>
              <a:t>שימו לב להולכי רגל הנעים בדרך עם </a:t>
            </a:r>
            <a:r>
              <a:rPr lang="he-IL" sz="2800" b="1" u="sng" dirty="0">
                <a:solidFill>
                  <a:srgbClr val="FF0000"/>
                </a:solidFill>
                <a:effectLst>
                  <a:outerShdw blurRad="38100" dist="38100" dir="2700000" algn="tl">
                    <a:srgbClr val="C0C0C0"/>
                  </a:outerShdw>
                </a:effectLst>
                <a:latin typeface="Tahoma" pitchFamily="34" charset="0"/>
              </a:rPr>
              <a:t>טלפון נייד + אוזניות.</a:t>
            </a:r>
          </a:p>
          <a:p>
            <a:pPr algn="r" rtl="1"/>
            <a:r>
              <a:rPr lang="he-IL" sz="2800" b="1" dirty="0">
                <a:solidFill>
                  <a:srgbClr val="0000FF"/>
                </a:solidFill>
                <a:effectLst>
                  <a:outerShdw blurRad="38100" dist="38100" dir="2700000" algn="tl">
                    <a:srgbClr val="C0C0C0"/>
                  </a:outerShdw>
                </a:effectLst>
                <a:latin typeface="Tahoma" pitchFamily="34" charset="0"/>
              </a:rPr>
              <a:t>הם במצב של </a:t>
            </a:r>
            <a:r>
              <a:rPr lang="he-IL" sz="2800" b="1" u="sng" dirty="0">
                <a:solidFill>
                  <a:srgbClr val="FF0000"/>
                </a:solidFill>
                <a:effectLst>
                  <a:outerShdw blurRad="38100" dist="38100" dir="2700000" algn="tl">
                    <a:srgbClr val="C0C0C0"/>
                  </a:outerShdw>
                </a:effectLst>
                <a:latin typeface="Tahoma" pitchFamily="34" charset="0"/>
              </a:rPr>
              <a:t>היסח הדעת</a:t>
            </a:r>
            <a:r>
              <a:rPr lang="he-IL" sz="2800" b="1" dirty="0">
                <a:solidFill>
                  <a:srgbClr val="FF0000"/>
                </a:solidFill>
                <a:effectLst>
                  <a:outerShdw blurRad="38100" dist="38100" dir="2700000" algn="tl">
                    <a:srgbClr val="C0C0C0"/>
                  </a:outerShdw>
                </a:effectLst>
                <a:latin typeface="Tahoma" pitchFamily="34" charset="0"/>
              </a:rPr>
              <a:t>, </a:t>
            </a:r>
            <a:r>
              <a:rPr lang="he-IL" sz="2800" b="1" dirty="0">
                <a:solidFill>
                  <a:srgbClr val="0000FF"/>
                </a:solidFill>
                <a:effectLst>
                  <a:outerShdw blurRad="38100" dist="38100" dir="2700000" algn="tl">
                    <a:srgbClr val="C0C0C0"/>
                  </a:outerShdw>
                </a:effectLst>
                <a:latin typeface="Tahoma" pitchFamily="34" charset="0"/>
              </a:rPr>
              <a:t>לכן אתם כנהגים נדרשים</a:t>
            </a:r>
            <a:br>
              <a:rPr lang="en-US" sz="2800" b="1" dirty="0">
                <a:solidFill>
                  <a:srgbClr val="0000FF"/>
                </a:solidFill>
                <a:effectLst>
                  <a:outerShdw blurRad="38100" dist="38100" dir="2700000" algn="tl">
                    <a:srgbClr val="C0C0C0"/>
                  </a:outerShdw>
                </a:effectLst>
                <a:latin typeface="Tahoma" pitchFamily="34" charset="0"/>
              </a:rPr>
            </a:br>
            <a:r>
              <a:rPr lang="he-IL" sz="2800" b="1" dirty="0">
                <a:solidFill>
                  <a:srgbClr val="0000FF"/>
                </a:solidFill>
                <a:effectLst>
                  <a:outerShdw blurRad="38100" dist="38100" dir="2700000" algn="tl">
                    <a:srgbClr val="C0C0C0"/>
                  </a:outerShdw>
                </a:effectLst>
                <a:latin typeface="Tahoma" pitchFamily="34" charset="0"/>
              </a:rPr>
              <a:t>לתשומת לב מרבית ביחס להולכי הרגל!!. </a:t>
            </a:r>
          </a:p>
          <a:p>
            <a:pPr algn="r" rtl="1"/>
            <a:endParaRPr lang="he-IL" sz="2800" b="1" dirty="0">
              <a:solidFill>
                <a:srgbClr val="0000FF"/>
              </a:solidFill>
              <a:effectLst>
                <a:outerShdw blurRad="38100" dist="38100" dir="2700000" algn="tl">
                  <a:srgbClr val="C0C0C0"/>
                </a:outerShdw>
              </a:effectLst>
              <a:latin typeface="Tahoma" pitchFamily="34" charset="0"/>
            </a:endParaRPr>
          </a:p>
          <a:p>
            <a:pPr algn="r" rtl="1"/>
            <a:r>
              <a:rPr lang="he-IL" sz="2800" b="1" dirty="0">
                <a:solidFill>
                  <a:srgbClr val="0000FF"/>
                </a:solidFill>
                <a:effectLst>
                  <a:outerShdw blurRad="38100" dist="38100" dir="2700000" algn="tl">
                    <a:srgbClr val="C0C0C0"/>
                  </a:outerShdw>
                </a:effectLst>
                <a:latin typeface="Tahoma" pitchFamily="34" charset="0"/>
              </a:rPr>
              <a:t>לכן גובר </a:t>
            </a:r>
            <a:r>
              <a:rPr lang="he-IL" sz="2800" b="1" dirty="0">
                <a:solidFill>
                  <a:srgbClr val="FF0000"/>
                </a:solidFill>
                <a:effectLst>
                  <a:outerShdw blurRad="38100" dist="38100" dir="2700000" algn="tl">
                    <a:srgbClr val="C0C0C0"/>
                  </a:outerShdw>
                </a:effectLst>
                <a:latin typeface="Tahoma" pitchFamily="34" charset="0"/>
              </a:rPr>
              <a:t>הסיכון לתאונה: </a:t>
            </a:r>
            <a:r>
              <a:rPr lang="he-IL" sz="2800" b="1" dirty="0">
                <a:solidFill>
                  <a:srgbClr val="0000FF"/>
                </a:solidFill>
                <a:effectLst>
                  <a:outerShdw blurRad="38100" dist="38100" dir="2700000" algn="tl">
                    <a:srgbClr val="C0C0C0"/>
                  </a:outerShdw>
                </a:effectLst>
                <a:latin typeface="Tahoma" pitchFamily="34" charset="0"/>
              </a:rPr>
              <a:t>כנהג אבקשך לנהוג בזהירות ובבטיחות ביחס לעוברי הדרך.           </a:t>
            </a:r>
            <a:br>
              <a:rPr lang="en-US" sz="2800" b="1" dirty="0">
                <a:solidFill>
                  <a:srgbClr val="0000FF"/>
                </a:solidFill>
                <a:effectLst>
                  <a:outerShdw blurRad="38100" dist="38100" dir="2700000" algn="tl">
                    <a:srgbClr val="C0C0C0"/>
                  </a:outerShdw>
                </a:effectLst>
                <a:latin typeface="Tahoma" pitchFamily="34" charset="0"/>
              </a:rPr>
            </a:br>
            <a:r>
              <a:rPr lang="en-US" sz="2400" b="1" dirty="0">
                <a:solidFill>
                  <a:srgbClr val="FF0000"/>
                </a:solidFill>
                <a:effectLst>
                  <a:outerShdw blurRad="38100" dist="38100" dir="2700000" algn="tl">
                    <a:srgbClr val="C0C0C0"/>
                  </a:outerShdw>
                </a:effectLst>
                <a:latin typeface="Tahoma" pitchFamily="34" charset="0"/>
              </a:rPr>
              <a:t> </a:t>
            </a:r>
            <a:endParaRPr lang="he-IL" sz="2800" b="1"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2413445"/>
      </p:ext>
    </p:extLst>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2"/>
          <p:cNvSpPr>
            <a:spLocks noChangeArrowheads="1"/>
          </p:cNvSpPr>
          <p:nvPr/>
        </p:nvSpPr>
        <p:spPr bwMode="auto">
          <a:xfrm>
            <a:off x="1187355" y="575660"/>
            <a:ext cx="6632793" cy="800219"/>
          </a:xfrm>
          <a:prstGeom prst="rect">
            <a:avLst/>
          </a:prstGeom>
          <a:solidFill>
            <a:srgbClr val="FFFF00"/>
          </a:solidFill>
          <a:ln w="38100">
            <a:solidFill>
              <a:schemeClr val="tx1"/>
            </a:solidFill>
            <a:miter lim="800000"/>
            <a:headEnd/>
            <a:tailEnd/>
          </a:ln>
        </p:spPr>
        <p:txBody>
          <a:bodyPr wrap="square">
            <a:spAutoFit/>
          </a:bodyPr>
          <a:lstStyle>
            <a:lvl1pPr algn="l" rtl="0" eaLnBrk="0" hangingPunct="0">
              <a:lnSpc>
                <a:spcPct val="95000"/>
              </a:lnSpc>
              <a:spcBef>
                <a:spcPct val="20000"/>
              </a:spcBef>
              <a:buChar char="•"/>
              <a:defRPr sz="3200">
                <a:solidFill>
                  <a:schemeClr val="tx1"/>
                </a:solidFill>
                <a:latin typeface="Gill Sans MT" pitchFamily="34" charset="0"/>
              </a:defRPr>
            </a:lvl1pPr>
            <a:lvl2pPr marL="742950" indent="-285750" algn="l" rtl="0" eaLnBrk="0" hangingPunct="0">
              <a:lnSpc>
                <a:spcPct val="95000"/>
              </a:lnSpc>
              <a:spcBef>
                <a:spcPct val="20000"/>
              </a:spcBef>
              <a:buChar char="–"/>
              <a:defRPr sz="2800">
                <a:solidFill>
                  <a:schemeClr val="tx1"/>
                </a:solidFill>
                <a:latin typeface="Gill Sans MT" pitchFamily="34" charset="0"/>
              </a:defRPr>
            </a:lvl2pPr>
            <a:lvl3pPr marL="1143000" indent="-228600" algn="l" rtl="0" eaLnBrk="0" hangingPunct="0">
              <a:lnSpc>
                <a:spcPct val="95000"/>
              </a:lnSpc>
              <a:spcBef>
                <a:spcPct val="20000"/>
              </a:spcBef>
              <a:buChar char="•"/>
              <a:defRPr sz="2400">
                <a:solidFill>
                  <a:schemeClr val="tx1"/>
                </a:solidFill>
                <a:latin typeface="Gill Sans MT" pitchFamily="34" charset="0"/>
              </a:defRPr>
            </a:lvl3pPr>
            <a:lvl4pPr marL="1600200" indent="-228600" algn="l" rtl="0" eaLnBrk="0" hangingPunct="0">
              <a:lnSpc>
                <a:spcPct val="95000"/>
              </a:lnSpc>
              <a:spcBef>
                <a:spcPct val="20000"/>
              </a:spcBef>
              <a:buChar char="–"/>
              <a:defRPr sz="2000">
                <a:solidFill>
                  <a:schemeClr val="tx1"/>
                </a:solidFill>
                <a:latin typeface="Gill Sans MT" pitchFamily="34" charset="0"/>
              </a:defRPr>
            </a:lvl4pPr>
            <a:lvl5pPr marL="2057400" indent="-228600" algn="l" rtl="0" eaLnBrk="0" hangingPunct="0">
              <a:lnSpc>
                <a:spcPct val="95000"/>
              </a:lnSpc>
              <a:spcBef>
                <a:spcPct val="20000"/>
              </a:spcBef>
              <a:buChar char="»"/>
              <a:defRPr sz="2000">
                <a:solidFill>
                  <a:schemeClr val="tx1"/>
                </a:solidFill>
                <a:latin typeface="Gill Sans MT" pitchFamily="34" charset="0"/>
              </a:defRPr>
            </a:lvl5pPr>
            <a:lvl6pPr marL="2514600" indent="-228600" algn="l" rtl="0" eaLnBrk="0" fontAlgn="base" hangingPunct="0">
              <a:lnSpc>
                <a:spcPct val="95000"/>
              </a:lnSpc>
              <a:spcBef>
                <a:spcPct val="20000"/>
              </a:spcBef>
              <a:spcAft>
                <a:spcPct val="0"/>
              </a:spcAft>
              <a:buChar char="»"/>
              <a:defRPr sz="2000">
                <a:solidFill>
                  <a:schemeClr val="tx1"/>
                </a:solidFill>
                <a:latin typeface="Gill Sans MT" pitchFamily="34" charset="0"/>
              </a:defRPr>
            </a:lvl6pPr>
            <a:lvl7pPr marL="2971800" indent="-228600" algn="l" rtl="0" eaLnBrk="0" fontAlgn="base" hangingPunct="0">
              <a:lnSpc>
                <a:spcPct val="95000"/>
              </a:lnSpc>
              <a:spcBef>
                <a:spcPct val="20000"/>
              </a:spcBef>
              <a:spcAft>
                <a:spcPct val="0"/>
              </a:spcAft>
              <a:buChar char="»"/>
              <a:defRPr sz="2000">
                <a:solidFill>
                  <a:schemeClr val="tx1"/>
                </a:solidFill>
                <a:latin typeface="Gill Sans MT" pitchFamily="34" charset="0"/>
              </a:defRPr>
            </a:lvl7pPr>
            <a:lvl8pPr marL="3429000" indent="-228600" algn="l" rtl="0" eaLnBrk="0" fontAlgn="base" hangingPunct="0">
              <a:lnSpc>
                <a:spcPct val="95000"/>
              </a:lnSpc>
              <a:spcBef>
                <a:spcPct val="20000"/>
              </a:spcBef>
              <a:spcAft>
                <a:spcPct val="0"/>
              </a:spcAft>
              <a:buChar char="»"/>
              <a:defRPr sz="2000">
                <a:solidFill>
                  <a:schemeClr val="tx1"/>
                </a:solidFill>
                <a:latin typeface="Gill Sans MT" pitchFamily="34" charset="0"/>
              </a:defRPr>
            </a:lvl8pPr>
            <a:lvl9pPr marL="3886200" indent="-228600" algn="l" rtl="0" eaLnBrk="0" fontAlgn="base" hangingPunct="0">
              <a:lnSpc>
                <a:spcPct val="95000"/>
              </a:lnSpc>
              <a:spcBef>
                <a:spcPct val="20000"/>
              </a:spcBef>
              <a:spcAft>
                <a:spcPct val="0"/>
              </a:spcAft>
              <a:buChar char="»"/>
              <a:defRPr sz="2000">
                <a:solidFill>
                  <a:schemeClr val="tx1"/>
                </a:solidFill>
                <a:latin typeface="Gill Sans MT" pitchFamily="34" charset="0"/>
              </a:defRPr>
            </a:lvl9pPr>
          </a:lstStyle>
          <a:p>
            <a:pPr algn="r" rtl="1">
              <a:lnSpc>
                <a:spcPct val="100000"/>
              </a:lnSpc>
              <a:spcBef>
                <a:spcPct val="50000"/>
              </a:spcBef>
              <a:buFontTx/>
              <a:buNone/>
            </a:pPr>
            <a:r>
              <a:rPr lang="he-IL" altLang="he-IL" sz="4600" b="1" dirty="0">
                <a:latin typeface="Times New Roman" pitchFamily="18" charset="0"/>
                <a:cs typeface="Times New Roman" pitchFamily="18" charset="0"/>
              </a:rPr>
              <a:t>הולך רגל - כללי חצייה בטוחה:</a:t>
            </a:r>
            <a:endParaRPr lang="en-US" altLang="he-IL" sz="4600" b="1" dirty="0">
              <a:latin typeface="Times New Roman" pitchFamily="18" charset="0"/>
              <a:cs typeface="Times New Roman" pitchFamily="18" charset="0"/>
            </a:endParaRPr>
          </a:p>
        </p:txBody>
      </p:sp>
      <p:pic>
        <p:nvPicPr>
          <p:cNvPr id="4" name="תמונה 3" descr="‫www.rsa.gov.il/hasbara/kampeinim/kampeinDocs/פוסטר - הולכים על בטוח.pdf - Google Chrome‬"/>
          <p:cNvPicPr>
            <a:picLocks noChangeAspect="1"/>
          </p:cNvPicPr>
          <p:nvPr/>
        </p:nvPicPr>
        <p:blipFill rotWithShape="1">
          <a:blip r:embed="rId2">
            <a:extLst>
              <a:ext uri="{28A0092B-C50C-407E-A947-70E740481C1C}">
                <a14:useLocalDpi xmlns:a14="http://schemas.microsoft.com/office/drawing/2010/main" val="0"/>
              </a:ext>
            </a:extLst>
          </a:blip>
          <a:srcRect l="19702" t="27570" r="20597" b="29509"/>
          <a:stretch/>
        </p:blipFill>
        <p:spPr>
          <a:xfrm>
            <a:off x="225188" y="1553303"/>
            <a:ext cx="8598086" cy="4779261"/>
          </a:xfrm>
          <a:prstGeom prst="rect">
            <a:avLst/>
          </a:prstGeom>
          <a:ln w="38100">
            <a:solidFill>
              <a:srgbClr val="FF0000"/>
            </a:solidFill>
          </a:ln>
        </p:spPr>
      </p:pic>
    </p:spTree>
    <p:extLst>
      <p:ext uri="{BB962C8B-B14F-4D97-AF65-F5344CB8AC3E}">
        <p14:creationId xmlns:p14="http://schemas.microsoft.com/office/powerpoint/2010/main" val="332397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09600" y="285600"/>
            <a:ext cx="7772400" cy="914400"/>
          </a:xfrm>
          <a:prstGeom prst="rect">
            <a:avLst/>
          </a:prstGeom>
          <a:noFill/>
          <a:ln w="9525">
            <a:noFill/>
            <a:miter lim="800000"/>
            <a:headEnd/>
            <a:tailEnd/>
          </a:ln>
          <a:effectLst/>
        </p:spPr>
        <p:txBody>
          <a:bodyPr anchor="ctr"/>
          <a:lstStyle/>
          <a:p>
            <a:pPr algn="ctr" rtl="1"/>
            <a:r>
              <a:rPr lang="he-IL" sz="4800" b="1" i="1" u="sng" dirty="0">
                <a:solidFill>
                  <a:srgbClr val="3399FF"/>
                </a:solidFill>
                <a:effectLst>
                  <a:outerShdw blurRad="38100" dist="38100" dir="2700000" algn="tl">
                    <a:srgbClr val="C0C0C0"/>
                  </a:outerShdw>
                </a:effectLst>
                <a:latin typeface="Times New Roman" pitchFamily="18" charset="0"/>
                <a:cs typeface="Narkisim" pitchFamily="2" charset="-79"/>
              </a:rPr>
              <a:t>היסח הדעת בנהיגה:</a:t>
            </a:r>
            <a:endParaRPr lang="en-US" sz="48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
        <p:nvSpPr>
          <p:cNvPr id="4" name="Text Box 3"/>
          <p:cNvSpPr txBox="1">
            <a:spLocks noChangeArrowheads="1"/>
          </p:cNvSpPr>
          <p:nvPr/>
        </p:nvSpPr>
        <p:spPr bwMode="auto">
          <a:xfrm>
            <a:off x="11113" y="1164808"/>
            <a:ext cx="8953500" cy="5078313"/>
          </a:xfrm>
          <a:prstGeom prst="rect">
            <a:avLst/>
          </a:prstGeom>
          <a:noFill/>
          <a:ln w="12700">
            <a:noFill/>
            <a:miter lim="800000"/>
            <a:headEnd/>
            <a:tailEnd/>
          </a:ln>
          <a:effectLst/>
        </p:spPr>
        <p:txBody>
          <a:bodyPr wrap="square">
            <a:spAutoFit/>
          </a:bodyPr>
          <a:lstStyle/>
          <a:p>
            <a:pPr algn="r" rtl="1"/>
            <a:r>
              <a:rPr lang="he-IL" sz="36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he-IL" sz="3600" b="1" dirty="0">
                <a:solidFill>
                  <a:srgbClr val="0000FF"/>
                </a:solidFill>
                <a:effectLst>
                  <a:outerShdw blurRad="38100" dist="38100" dir="2700000" algn="tl">
                    <a:srgbClr val="C0C0C0"/>
                  </a:outerShdw>
                </a:effectLst>
                <a:latin typeface="Times New Roman" panose="02020603050405020304" pitchFamily="18" charset="0"/>
              </a:rPr>
              <a:t>כל המחקרים העדכניים העוסקים בנושא  </a:t>
            </a:r>
            <a:br>
              <a:rPr lang="en-US" sz="3600" b="1" dirty="0">
                <a:solidFill>
                  <a:srgbClr val="0000FF"/>
                </a:solidFill>
                <a:effectLst>
                  <a:outerShdw blurRad="38100" dist="38100" dir="2700000" algn="tl">
                    <a:srgbClr val="C0C0C0"/>
                  </a:outerShdw>
                </a:effectLst>
                <a:latin typeface="Times New Roman" panose="02020603050405020304" pitchFamily="18" charset="0"/>
              </a:rPr>
            </a:br>
            <a:r>
              <a:rPr lang="he-IL" sz="3600" b="1" dirty="0">
                <a:solidFill>
                  <a:srgbClr val="0000FF"/>
                </a:solidFill>
                <a:effectLst>
                  <a:outerShdw blurRad="38100" dist="38100" dir="2700000" algn="tl">
                    <a:srgbClr val="C0C0C0"/>
                  </a:outerShdw>
                </a:effectLst>
                <a:latin typeface="Times New Roman" panose="02020603050405020304" pitchFamily="18" charset="0"/>
              </a:rPr>
              <a:t>    הבטיחות בדרכים מצביעים על </a:t>
            </a:r>
            <a:r>
              <a:rPr lang="he-IL" sz="3600" b="1" u="sng" dirty="0">
                <a:solidFill>
                  <a:srgbClr val="FF0000"/>
                </a:solidFill>
                <a:effectLst>
                  <a:outerShdw blurRad="38100" dist="38100" dir="2700000" algn="tl">
                    <a:srgbClr val="C0C0C0"/>
                  </a:outerShdw>
                </a:effectLst>
                <a:latin typeface="Times New Roman" panose="02020603050405020304" pitchFamily="18" charset="0"/>
              </a:rPr>
              <a:t>היסח הדעת  </a:t>
            </a:r>
            <a:br>
              <a:rPr lang="en-US" sz="3600" b="1" u="sng" dirty="0">
                <a:solidFill>
                  <a:srgbClr val="FF0000"/>
                </a:solidFill>
                <a:effectLst>
                  <a:outerShdw blurRad="38100" dist="38100" dir="2700000" algn="tl">
                    <a:srgbClr val="C0C0C0"/>
                  </a:outerShdw>
                </a:effectLst>
                <a:latin typeface="Times New Roman" panose="02020603050405020304" pitchFamily="18" charset="0"/>
              </a:rPr>
            </a:br>
            <a:r>
              <a:rPr lang="he-IL" sz="3600" b="1" dirty="0">
                <a:solidFill>
                  <a:srgbClr val="FF0000"/>
                </a:solidFill>
                <a:effectLst>
                  <a:outerShdw blurRad="38100" dist="38100" dir="2700000" algn="tl">
                    <a:srgbClr val="C0C0C0"/>
                  </a:outerShdw>
                </a:effectLst>
                <a:latin typeface="Times New Roman" panose="02020603050405020304" pitchFamily="18" charset="0"/>
              </a:rPr>
              <a:t>    </a:t>
            </a:r>
            <a:r>
              <a:rPr lang="he-IL" sz="3600" b="1" dirty="0">
                <a:solidFill>
                  <a:srgbClr val="0000FF"/>
                </a:solidFill>
                <a:effectLst>
                  <a:outerShdw blurRad="38100" dist="38100" dir="2700000" algn="tl">
                    <a:srgbClr val="C0C0C0"/>
                  </a:outerShdw>
                </a:effectLst>
                <a:latin typeface="Times New Roman" panose="02020603050405020304" pitchFamily="18" charset="0"/>
              </a:rPr>
              <a:t>כבעיה המרכזית שנמצאת בבסיסן של </a:t>
            </a:r>
            <a:br>
              <a:rPr lang="en-US" sz="3600" b="1" dirty="0">
                <a:solidFill>
                  <a:srgbClr val="0000FF"/>
                </a:solidFill>
                <a:effectLst>
                  <a:outerShdw blurRad="38100" dist="38100" dir="2700000" algn="tl">
                    <a:srgbClr val="C0C0C0"/>
                  </a:outerShdw>
                </a:effectLst>
                <a:latin typeface="Times New Roman" panose="02020603050405020304" pitchFamily="18" charset="0"/>
              </a:rPr>
            </a:br>
            <a:r>
              <a:rPr lang="he-IL" sz="3600" b="1" dirty="0">
                <a:solidFill>
                  <a:srgbClr val="0000FF"/>
                </a:solidFill>
                <a:effectLst>
                  <a:outerShdw blurRad="38100" dist="38100" dir="2700000" algn="tl">
                    <a:srgbClr val="C0C0C0"/>
                  </a:outerShdw>
                </a:effectLst>
                <a:latin typeface="Times New Roman" panose="02020603050405020304" pitchFamily="18" charset="0"/>
              </a:rPr>
              <a:t>    תאונות הדרכים.</a:t>
            </a:r>
            <a:br>
              <a:rPr lang="en-US" sz="3600" b="1" dirty="0">
                <a:solidFill>
                  <a:srgbClr val="0000FF"/>
                </a:solidFill>
                <a:effectLst>
                  <a:outerShdw blurRad="38100" dist="38100" dir="2700000" algn="tl">
                    <a:srgbClr val="C0C0C0"/>
                  </a:outerShdw>
                </a:effectLst>
                <a:latin typeface="Times New Roman" panose="02020603050405020304" pitchFamily="18" charset="0"/>
              </a:rPr>
            </a:br>
            <a:r>
              <a:rPr lang="he-IL" sz="3600" b="1" dirty="0">
                <a:solidFill>
                  <a:srgbClr val="0000FF"/>
                </a:solidFill>
                <a:effectLst>
                  <a:outerShdw blurRad="38100" dist="38100" dir="2700000" algn="tl">
                    <a:srgbClr val="C0C0C0"/>
                  </a:outerShdw>
                </a:effectLst>
                <a:latin typeface="Times New Roman" panose="02020603050405020304" pitchFamily="18" charset="0"/>
              </a:rPr>
              <a:t>2.  </a:t>
            </a:r>
            <a:r>
              <a:rPr lang="he-IL" sz="3600" b="1" dirty="0">
                <a:solidFill>
                  <a:srgbClr val="FF0000"/>
                </a:solidFill>
                <a:effectLst>
                  <a:outerShdw blurRad="38100" dist="38100" dir="2700000" algn="tl">
                    <a:srgbClr val="C0C0C0"/>
                  </a:outerShdw>
                </a:effectLst>
                <a:latin typeface="Times New Roman" panose="02020603050405020304" pitchFamily="18" charset="0"/>
              </a:rPr>
              <a:t>הטלפון החכם והנייד מסתמן כגורם</a:t>
            </a:r>
            <a:r>
              <a:rPr lang="he-IL" sz="3600" b="1" u="sng" dirty="0">
                <a:solidFill>
                  <a:srgbClr val="FF0000"/>
                </a:solidFill>
                <a:effectLst>
                  <a:outerShdw blurRad="38100" dist="38100" dir="2700000" algn="tl">
                    <a:srgbClr val="C0C0C0"/>
                  </a:outerShdw>
                </a:effectLst>
                <a:latin typeface="Times New Roman" panose="02020603050405020304" pitchFamily="18" charset="0"/>
              </a:rPr>
              <a:t> ראשון </a:t>
            </a:r>
            <a:br>
              <a:rPr lang="en-US" sz="3600" b="1" dirty="0">
                <a:solidFill>
                  <a:srgbClr val="FF0000"/>
                </a:solidFill>
                <a:effectLst>
                  <a:outerShdw blurRad="38100" dist="38100" dir="2700000" algn="tl">
                    <a:srgbClr val="C0C0C0"/>
                  </a:outerShdw>
                </a:effectLst>
                <a:latin typeface="Times New Roman" panose="02020603050405020304" pitchFamily="18" charset="0"/>
              </a:rPr>
            </a:br>
            <a:r>
              <a:rPr lang="he-IL" sz="3600" b="1" dirty="0">
                <a:solidFill>
                  <a:srgbClr val="FF0000"/>
                </a:solidFill>
                <a:effectLst>
                  <a:outerShdw blurRad="38100" dist="38100" dir="2700000" algn="tl">
                    <a:srgbClr val="C0C0C0"/>
                  </a:outerShdw>
                </a:effectLst>
                <a:latin typeface="Times New Roman" panose="02020603050405020304" pitchFamily="18" charset="0"/>
              </a:rPr>
              <a:t>     </a:t>
            </a:r>
            <a:r>
              <a:rPr lang="he-IL" sz="3600" b="1" u="sng" dirty="0">
                <a:solidFill>
                  <a:srgbClr val="FF0000"/>
                </a:solidFill>
                <a:effectLst>
                  <a:outerShdw blurRad="38100" dist="38100" dir="2700000" algn="tl">
                    <a:srgbClr val="C0C0C0"/>
                  </a:outerShdw>
                </a:effectLst>
                <a:latin typeface="Times New Roman" panose="02020603050405020304" pitchFamily="18" charset="0"/>
              </a:rPr>
              <a:t>בתאונות דרכים</a:t>
            </a:r>
            <a:r>
              <a:rPr lang="he-IL" sz="3600" b="1" dirty="0">
                <a:solidFill>
                  <a:srgbClr val="FF0000"/>
                </a:solidFill>
                <a:effectLst>
                  <a:outerShdw blurRad="38100" dist="38100" dir="2700000" algn="tl">
                    <a:srgbClr val="C0C0C0"/>
                  </a:outerShdw>
                </a:effectLst>
                <a:latin typeface="Times New Roman" panose="02020603050405020304" pitchFamily="18" charset="0"/>
              </a:rPr>
              <a:t>. </a:t>
            </a:r>
            <a:endParaRPr lang="he-IL" sz="3600" b="1" dirty="0">
              <a:solidFill>
                <a:srgbClr val="0000FF"/>
              </a:solidFill>
              <a:effectLst>
                <a:outerShdw blurRad="38100" dist="38100" dir="2700000" algn="tl">
                  <a:srgbClr val="C0C0C0"/>
                </a:outerShdw>
              </a:effectLst>
              <a:latin typeface="Times New Roman" panose="02020603050405020304" pitchFamily="18" charset="0"/>
            </a:endParaRPr>
          </a:p>
          <a:p>
            <a:pPr algn="r" rtl="1"/>
            <a:endParaRPr lang="he-IL" sz="3600" b="1" dirty="0">
              <a:solidFill>
                <a:srgbClr val="0000FF"/>
              </a:solidFill>
              <a:effectLst>
                <a:outerShdw blurRad="38100" dist="38100" dir="2700000" algn="tl">
                  <a:srgbClr val="C0C0C0"/>
                </a:outerShdw>
              </a:effectLst>
              <a:latin typeface="Times New Roman" panose="02020603050405020304" pitchFamily="18" charset="0"/>
            </a:endParaRPr>
          </a:p>
          <a:p>
            <a:pPr algn="r"/>
            <a:r>
              <a:rPr lang="he-IL"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b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he-IL"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e-IL" sz="36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36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16" y="4137168"/>
            <a:ext cx="4380359" cy="2463952"/>
          </a:xfrm>
          <a:prstGeom prst="rect">
            <a:avLst/>
          </a:prstGeom>
        </p:spPr>
      </p:pic>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l="12388" t="15881" b="5240"/>
          <a:stretch/>
        </p:blipFill>
        <p:spPr>
          <a:xfrm>
            <a:off x="6112888" y="4841624"/>
            <a:ext cx="2009156" cy="1808896"/>
          </a:xfrm>
          <a:prstGeom prst="rect">
            <a:avLst/>
          </a:prstGeom>
        </p:spPr>
      </p:pic>
    </p:spTree>
    <p:extLst>
      <p:ext uri="{BB962C8B-B14F-4D97-AF65-F5344CB8AC3E}">
        <p14:creationId xmlns:p14="http://schemas.microsoft.com/office/powerpoint/2010/main" val="418730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903C5E5-B5EC-434F-BD6A-B0B3C682E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2" y="1253613"/>
            <a:ext cx="8987295" cy="4793226"/>
          </a:xfrm>
          <a:prstGeom prst="rect">
            <a:avLst/>
          </a:prstGeom>
          <a:ln w="50800">
            <a:solidFill>
              <a:srgbClr val="FD2F0D"/>
            </a:solidFill>
          </a:ln>
        </p:spPr>
      </p:pic>
      <p:sp>
        <p:nvSpPr>
          <p:cNvPr id="4" name="Rectangle 2">
            <a:extLst>
              <a:ext uri="{FF2B5EF4-FFF2-40B4-BE49-F238E27FC236}">
                <a16:creationId xmlns:a16="http://schemas.microsoft.com/office/drawing/2014/main" id="{AA07CB4D-BD7B-4C3A-9BF6-68BA7C092DAB}"/>
              </a:ext>
            </a:extLst>
          </p:cNvPr>
          <p:cNvSpPr>
            <a:spLocks noChangeArrowheads="1"/>
          </p:cNvSpPr>
          <p:nvPr/>
        </p:nvSpPr>
        <p:spPr bwMode="auto">
          <a:xfrm>
            <a:off x="609600" y="285600"/>
            <a:ext cx="7772400" cy="914400"/>
          </a:xfrm>
          <a:prstGeom prst="rect">
            <a:avLst/>
          </a:prstGeom>
          <a:noFill/>
          <a:ln w="9525">
            <a:noFill/>
            <a:miter lim="800000"/>
            <a:headEnd/>
            <a:tailEnd/>
          </a:ln>
          <a:effectLst/>
        </p:spPr>
        <p:txBody>
          <a:bodyPr anchor="ctr"/>
          <a:lstStyle/>
          <a:p>
            <a:pPr algn="ctr" rtl="1"/>
            <a:r>
              <a:rPr lang="he-IL" sz="4800" b="1" i="1" u="sng" dirty="0">
                <a:solidFill>
                  <a:srgbClr val="3399FF"/>
                </a:solidFill>
                <a:effectLst>
                  <a:outerShdw blurRad="38100" dist="38100" dir="2700000" algn="tl">
                    <a:srgbClr val="C0C0C0"/>
                  </a:outerShdw>
                </a:effectLst>
                <a:latin typeface="Times New Roman" pitchFamily="18" charset="0"/>
                <a:cs typeface="Narkisim" pitchFamily="2" charset="-79"/>
              </a:rPr>
              <a:t>עבירות ועונשים – טלפון נייד:</a:t>
            </a:r>
            <a:endParaRPr lang="en-US" sz="48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spTree>
    <p:extLst>
      <p:ext uri="{BB962C8B-B14F-4D97-AF65-F5344CB8AC3E}">
        <p14:creationId xmlns:p14="http://schemas.microsoft.com/office/powerpoint/2010/main" val="47120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09600" y="476672"/>
            <a:ext cx="7772400" cy="914400"/>
          </a:xfrm>
          <a:prstGeom prst="rect">
            <a:avLst/>
          </a:prstGeom>
          <a:noFill/>
          <a:ln w="9525">
            <a:noFill/>
            <a:miter lim="800000"/>
            <a:headEnd/>
            <a:tailEnd/>
          </a:ln>
          <a:effectLst/>
        </p:spPr>
        <p:txBody>
          <a:bodyPr anchor="ctr"/>
          <a:lstStyle/>
          <a:p>
            <a:pPr algn="ctr" rtl="1"/>
            <a:r>
              <a:rPr lang="he-IL" sz="4800" b="1" i="1" u="sng" dirty="0">
                <a:solidFill>
                  <a:srgbClr val="3399FF"/>
                </a:solidFill>
                <a:effectLst>
                  <a:outerShdw blurRad="38100" dist="38100" dir="2700000" algn="tl">
                    <a:srgbClr val="C0C0C0"/>
                  </a:outerShdw>
                </a:effectLst>
                <a:latin typeface="Times New Roman" pitchFamily="18" charset="0"/>
                <a:cs typeface="Narkisim" pitchFamily="2" charset="-79"/>
              </a:rPr>
              <a:t>מה מסיח את דעתנו מהנהיגה?</a:t>
            </a:r>
            <a:endParaRPr lang="en-US" sz="48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6" name="תמונה 5" descr="היסח דעת בנהיגה1.jpg"/>
          <p:cNvPicPr>
            <a:picLocks noChangeAspect="1"/>
          </p:cNvPicPr>
          <p:nvPr/>
        </p:nvPicPr>
        <p:blipFill rotWithShape="1">
          <a:blip r:embed="rId2" cstate="print"/>
          <a:srcRect l="5108" t="11587" r="31818" b="60347"/>
          <a:stretch/>
        </p:blipFill>
        <p:spPr>
          <a:xfrm rot="10800000">
            <a:off x="124690" y="1391070"/>
            <a:ext cx="8911806" cy="5134271"/>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32" y="5774244"/>
            <a:ext cx="1869738" cy="1008192"/>
          </a:xfrm>
          <a:prstGeom prst="rect">
            <a:avLst/>
          </a:prstGeom>
        </p:spPr>
      </p:pic>
    </p:spTree>
    <p:extLst>
      <p:ext uri="{BB962C8B-B14F-4D97-AF65-F5344CB8AC3E}">
        <p14:creationId xmlns:p14="http://schemas.microsoft.com/office/powerpoint/2010/main" val="1150653706"/>
      </p:ext>
    </p:extLst>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5802" y="404664"/>
            <a:ext cx="7772400" cy="914400"/>
          </a:xfrm>
          <a:prstGeom prst="rect">
            <a:avLst/>
          </a:prstGeom>
          <a:noFill/>
          <a:ln w="9525">
            <a:noFill/>
            <a:miter lim="800000"/>
            <a:headEnd/>
            <a:tailEnd/>
          </a:ln>
          <a:effectLst/>
        </p:spPr>
        <p:txBody>
          <a:bodyPr anchor="ctr"/>
          <a:lstStyle/>
          <a:p>
            <a:pPr algn="ctr" rtl="1"/>
            <a:r>
              <a:rPr lang="he-IL" sz="3600" b="1" i="1" dirty="0">
                <a:solidFill>
                  <a:schemeClr val="accent5">
                    <a:lumMod val="50000"/>
                  </a:schemeClr>
                </a:solidFill>
                <a:effectLst>
                  <a:outerShdw blurRad="38100" dist="38100" dir="2700000" algn="tl">
                    <a:srgbClr val="C0C0C0"/>
                  </a:outerShdw>
                </a:effectLst>
                <a:latin typeface="Times New Roman" pitchFamily="18" charset="0"/>
                <a:cs typeface="Narkisim" pitchFamily="2" charset="-79"/>
              </a:rPr>
              <a:t>היסח דעת בנהיגה- לחץ לסרטון 1:</a:t>
            </a:r>
            <a:endParaRPr lang="en-US" sz="3600" b="1" i="1" dirty="0">
              <a:solidFill>
                <a:schemeClr val="accent5">
                  <a:lumMod val="50000"/>
                </a:schemeClr>
              </a:solidFill>
              <a:effectLst>
                <a:outerShdw blurRad="38100" dist="38100" dir="2700000" algn="tl">
                  <a:srgbClr val="C0C0C0"/>
                </a:outerShdw>
              </a:effectLst>
              <a:latin typeface="Times New Roman" pitchFamily="18" charset="0"/>
              <a:cs typeface="Narkisim" pitchFamily="2" charset="-79"/>
            </a:endParaRPr>
          </a:p>
        </p:txBody>
      </p:sp>
      <p:pic>
        <p:nvPicPr>
          <p:cNvPr id="6" name="תמונה 5" descr="היסח דעת בנהיגה3.jpg">
            <a:hlinkClick r:id="rId2"/>
          </p:cNvPr>
          <p:cNvPicPr>
            <a:picLocks noChangeAspect="1"/>
          </p:cNvPicPr>
          <p:nvPr/>
        </p:nvPicPr>
        <p:blipFill>
          <a:blip r:embed="rId3" cstate="print"/>
          <a:srcRect l="29798" t="7778" r="36532" b="34127"/>
          <a:stretch>
            <a:fillRect/>
          </a:stretch>
        </p:blipFill>
        <p:spPr>
          <a:xfrm rot="5400000">
            <a:off x="3986167" y="-233637"/>
            <a:ext cx="1315684" cy="4176463"/>
          </a:xfrm>
          <a:prstGeom prst="rect">
            <a:avLst/>
          </a:prstGeom>
          <a:ln w="50800">
            <a:solidFill>
              <a:srgbClr val="FF0000"/>
            </a:solidFill>
          </a:ln>
        </p:spPr>
      </p:pic>
      <p:sp>
        <p:nvSpPr>
          <p:cNvPr id="8" name="Rectangle 2"/>
          <p:cNvSpPr>
            <a:spLocks noChangeArrowheads="1"/>
          </p:cNvSpPr>
          <p:nvPr/>
        </p:nvSpPr>
        <p:spPr bwMode="auto">
          <a:xfrm>
            <a:off x="598710" y="2370584"/>
            <a:ext cx="7772400" cy="914400"/>
          </a:xfrm>
          <a:prstGeom prst="rect">
            <a:avLst/>
          </a:prstGeom>
          <a:noFill/>
          <a:ln w="9525">
            <a:noFill/>
            <a:miter lim="800000"/>
            <a:headEnd/>
            <a:tailEnd/>
          </a:ln>
          <a:effectLst/>
        </p:spPr>
        <p:txBody>
          <a:bodyPr anchor="ctr"/>
          <a:lstStyle/>
          <a:p>
            <a:pPr algn="ctr" rtl="1"/>
            <a:r>
              <a:rPr lang="he-IL" sz="3600" b="1" i="1" dirty="0">
                <a:solidFill>
                  <a:schemeClr val="accent5">
                    <a:lumMod val="50000"/>
                  </a:schemeClr>
                </a:solidFill>
                <a:effectLst>
                  <a:outerShdw blurRad="38100" dist="38100" dir="2700000" algn="tl">
                    <a:srgbClr val="C0C0C0"/>
                  </a:outerShdw>
                </a:effectLst>
                <a:latin typeface="Times New Roman" pitchFamily="18" charset="0"/>
                <a:cs typeface="Narkisim" pitchFamily="2" charset="-79"/>
              </a:rPr>
              <a:t>היסח דעת בנהיגה- לחץ לסרטון 2:</a:t>
            </a:r>
            <a:endParaRPr lang="en-US" sz="3600" b="1" i="1" dirty="0">
              <a:solidFill>
                <a:schemeClr val="accent5">
                  <a:lumMod val="50000"/>
                </a:schemeClr>
              </a:solidFill>
              <a:effectLst>
                <a:outerShdw blurRad="38100" dist="38100" dir="2700000" algn="tl">
                  <a:srgbClr val="C0C0C0"/>
                </a:outerShdw>
              </a:effectLst>
              <a:latin typeface="Times New Roman" pitchFamily="18" charset="0"/>
              <a:cs typeface="Narkisim" pitchFamily="2" charset="-79"/>
            </a:endParaRPr>
          </a:p>
        </p:txBody>
      </p:sp>
      <p:pic>
        <p:nvPicPr>
          <p:cNvPr id="9" name="תמונה 8" descr="תמונה.bmp">
            <a:hlinkClick r:id="rId4"/>
          </p:cNvPr>
          <p:cNvPicPr>
            <a:picLocks noChangeAspect="1"/>
          </p:cNvPicPr>
          <p:nvPr/>
        </p:nvPicPr>
        <p:blipFill>
          <a:blip r:embed="rId5" cstate="print"/>
          <a:srcRect l="36310" t="24603" r="3809" b="25238"/>
          <a:stretch>
            <a:fillRect/>
          </a:stretch>
        </p:blipFill>
        <p:spPr>
          <a:xfrm>
            <a:off x="2997697" y="3211617"/>
            <a:ext cx="3446511" cy="1873567"/>
          </a:xfrm>
          <a:prstGeom prst="rect">
            <a:avLst/>
          </a:prstGeom>
          <a:ln w="63500">
            <a:solidFill>
              <a:srgbClr val="FFC000"/>
            </a:solidFill>
          </a:ln>
        </p:spPr>
      </p:pic>
      <p:sp>
        <p:nvSpPr>
          <p:cNvPr id="7" name="Rectangle 2"/>
          <p:cNvSpPr>
            <a:spLocks noChangeArrowheads="1"/>
          </p:cNvSpPr>
          <p:nvPr/>
        </p:nvSpPr>
        <p:spPr bwMode="auto">
          <a:xfrm>
            <a:off x="751110" y="4962872"/>
            <a:ext cx="7772400" cy="914400"/>
          </a:xfrm>
          <a:prstGeom prst="rect">
            <a:avLst/>
          </a:prstGeom>
          <a:noFill/>
          <a:ln w="9525">
            <a:noFill/>
            <a:miter lim="800000"/>
            <a:headEnd/>
            <a:tailEnd/>
          </a:ln>
          <a:effectLst/>
        </p:spPr>
        <p:txBody>
          <a:bodyPr anchor="ctr"/>
          <a:lstStyle/>
          <a:p>
            <a:pPr algn="ctr" rtl="1"/>
            <a:r>
              <a:rPr lang="he-IL" sz="4400" b="1" i="1" dirty="0">
                <a:solidFill>
                  <a:schemeClr val="accent5">
                    <a:lumMod val="50000"/>
                  </a:schemeClr>
                </a:solidFill>
                <a:effectLst>
                  <a:outerShdw blurRad="38100" dist="38100" dir="2700000" algn="tl">
                    <a:srgbClr val="C0C0C0"/>
                  </a:outerShdw>
                </a:effectLst>
                <a:latin typeface="Times New Roman" pitchFamily="18" charset="0"/>
                <a:cs typeface="Narkisim" pitchFamily="2" charset="-79"/>
              </a:rPr>
              <a:t>סרטון לסיכום היסח דעת בנהיגה:</a:t>
            </a:r>
            <a:endParaRPr lang="en-US" sz="4400" b="1" i="1" dirty="0">
              <a:solidFill>
                <a:schemeClr val="accent5">
                  <a:lumMod val="50000"/>
                </a:schemeClr>
              </a:solidFill>
              <a:effectLst>
                <a:outerShdw blurRad="38100" dist="38100" dir="2700000" algn="tl">
                  <a:srgbClr val="C0C0C0"/>
                </a:outerShdw>
              </a:effectLst>
              <a:latin typeface="Times New Roman" pitchFamily="18" charset="0"/>
              <a:cs typeface="Narkisim" pitchFamily="2" charset="-79"/>
            </a:endParaRPr>
          </a:p>
        </p:txBody>
      </p:sp>
      <p:pic>
        <p:nvPicPr>
          <p:cNvPr id="2" name="תמונה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697" y="5733256"/>
            <a:ext cx="3630912" cy="1008112"/>
          </a:xfrm>
          <a:prstGeom prst="rect">
            <a:avLst/>
          </a:prstGeom>
        </p:spPr>
      </p:pic>
    </p:spTree>
    <p:extLst>
      <p:ext uri="{BB962C8B-B14F-4D97-AF65-F5344CB8AC3E}">
        <p14:creationId xmlns:p14="http://schemas.microsoft.com/office/powerpoint/2010/main" val="3649433711"/>
      </p:ext>
    </p:extLst>
  </p:cSld>
  <p:clrMapOvr>
    <a:masterClrMapping/>
  </p:clrMapOvr>
  <p:transition>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179512" y="945537"/>
            <a:ext cx="891222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he-IL" altLang="he-IL" sz="3600" b="1" dirty="0">
                <a:effectLst>
                  <a:outerShdw blurRad="38100" dist="38100" dir="2700000" algn="tl">
                    <a:srgbClr val="C0C0C0"/>
                  </a:outerShdw>
                </a:effectLst>
                <a:latin typeface="Times New Roman" pitchFamily="18" charset="0"/>
                <a:cs typeface="Arial (Hebrew)" pitchFamily="42" charset="0"/>
              </a:rPr>
              <a:t>הנהיגה היא משימה מורכבת , המחייבת דיוק, חדות, ראייה מרחבית , הבנה של הסיטואציה , צפייה קדימה , מיקוד בעיקר.</a:t>
            </a:r>
            <a:br>
              <a:rPr lang="en-US" altLang="he-IL" sz="3600" b="1" dirty="0">
                <a:effectLst>
                  <a:outerShdw blurRad="38100" dist="38100" dir="2700000" algn="tl">
                    <a:srgbClr val="C0C0C0"/>
                  </a:outerShdw>
                </a:effectLst>
                <a:latin typeface="Times New Roman" pitchFamily="18" charset="0"/>
                <a:cs typeface="Arial (Hebrew)" pitchFamily="42" charset="0"/>
              </a:rPr>
            </a:br>
            <a:br>
              <a:rPr lang="en-US" altLang="he-IL" sz="3600" b="1" dirty="0">
                <a:effectLst>
                  <a:outerShdw blurRad="38100" dist="38100" dir="2700000" algn="tl">
                    <a:srgbClr val="C0C0C0"/>
                  </a:outerShdw>
                </a:effectLst>
                <a:latin typeface="Times New Roman" pitchFamily="18" charset="0"/>
                <a:cs typeface="Arial (Hebrew)" pitchFamily="42" charset="0"/>
              </a:rPr>
            </a:br>
            <a:r>
              <a:rPr lang="he-IL" altLang="he-IL" sz="3600" b="1" u="sng" dirty="0">
                <a:solidFill>
                  <a:srgbClr val="FF0000"/>
                </a:solidFill>
                <a:effectLst>
                  <a:outerShdw blurRad="38100" dist="38100" dir="2700000" algn="tl">
                    <a:srgbClr val="C0C0C0"/>
                  </a:outerShdw>
                </a:effectLst>
                <a:latin typeface="Times New Roman" pitchFamily="18" charset="0"/>
                <a:cs typeface="Arial (Hebrew)" pitchFamily="42" charset="0"/>
              </a:rPr>
              <a:t>חשוב להדגיש! </a:t>
            </a:r>
            <a:r>
              <a:rPr lang="he-IL" altLang="he-IL" sz="3600" b="1" dirty="0">
                <a:effectLst>
                  <a:outerShdw blurRad="38100" dist="38100" dir="2700000" algn="tl">
                    <a:srgbClr val="C0C0C0"/>
                  </a:outerShdw>
                </a:effectLst>
                <a:latin typeface="Times New Roman" pitchFamily="18" charset="0"/>
                <a:cs typeface="Arial (Hebrew)" pitchFamily="42" charset="0"/>
              </a:rPr>
              <a:t>– חלה עליכם חובה מקצועית להיות זהירים בכל הקשור בניהול הקשב , במיקוד הקשב, בפינוי משאבי הקשב, ובהפנייתו למשימה היחידה החשובה על הכביש.</a:t>
            </a:r>
            <a:br>
              <a:rPr lang="en-US" altLang="he-IL" sz="3600" b="1" dirty="0">
                <a:effectLst>
                  <a:outerShdw blurRad="38100" dist="38100" dir="2700000" algn="tl">
                    <a:srgbClr val="C0C0C0"/>
                  </a:outerShdw>
                </a:effectLst>
                <a:latin typeface="Times New Roman" pitchFamily="18" charset="0"/>
                <a:cs typeface="Arial (Hebrew)" pitchFamily="42" charset="0"/>
              </a:rPr>
            </a:br>
            <a:r>
              <a:rPr lang="he-IL" altLang="he-IL" sz="3600" dirty="0">
                <a:effectLst>
                  <a:outerShdw blurRad="38100" dist="38100" dir="2700000" algn="tl">
                    <a:srgbClr val="C0C0C0"/>
                  </a:outerShdw>
                </a:effectLst>
                <a:latin typeface="Times New Roman" pitchFamily="18" charset="0"/>
                <a:cs typeface="Arial (Hebrew)" pitchFamily="42" charset="0"/>
              </a:rPr>
              <a:t>                        </a:t>
            </a:r>
          </a:p>
        </p:txBody>
      </p:sp>
      <p:sp>
        <p:nvSpPr>
          <p:cNvPr id="7" name="Rectangle 2"/>
          <p:cNvSpPr>
            <a:spLocks noChangeArrowheads="1"/>
          </p:cNvSpPr>
          <p:nvPr/>
        </p:nvSpPr>
        <p:spPr bwMode="auto">
          <a:xfrm>
            <a:off x="522288" y="311496"/>
            <a:ext cx="82264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defRPr/>
            </a:pPr>
            <a:r>
              <a:rPr lang="he-IL" sz="4400" b="1" u="sng" dirty="0">
                <a:solidFill>
                  <a:srgbClr val="0099FF"/>
                </a:solidFill>
                <a:effectLst>
                  <a:outerShdw blurRad="38100" dist="38100" dir="2700000" algn="tl">
                    <a:srgbClr val="C0C0C0"/>
                  </a:outerShdw>
                </a:effectLst>
                <a:latin typeface="Times New Roman" pitchFamily="18" charset="0"/>
                <a:cs typeface="Narkisim" pitchFamily="2" charset="-79"/>
              </a:rPr>
              <a:t>לסיכום נושא "היסח הדעת":</a:t>
            </a:r>
            <a:endParaRPr lang="en-US" sz="4400" b="1" u="sng" dirty="0">
              <a:solidFill>
                <a:srgbClr val="0099FF"/>
              </a:solidFill>
              <a:effectLst>
                <a:outerShdw blurRad="38100" dist="38100" dir="2700000" algn="tl">
                  <a:srgbClr val="C0C0C0"/>
                </a:outerShdw>
              </a:effectLst>
              <a:latin typeface="Times New Roman" pitchFamily="18" charset="0"/>
              <a:cs typeface="Narkisim" pitchFamily="2" charset="-79"/>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44" y="5454438"/>
            <a:ext cx="4771339" cy="1333071"/>
          </a:xfrm>
          <a:prstGeom prst="rect">
            <a:avLst/>
          </a:prstGeom>
        </p:spPr>
      </p:pic>
    </p:spTree>
    <p:extLst>
      <p:ext uri="{BB962C8B-B14F-4D97-AF65-F5344CB8AC3E}">
        <p14:creationId xmlns:p14="http://schemas.microsoft.com/office/powerpoint/2010/main" val="81095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546" y="2477479"/>
            <a:ext cx="8809150" cy="4154984"/>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8900000" scaled="1"/>
            <a:tileRect/>
          </a:gradFill>
        </p:spPr>
        <p:style>
          <a:lnRef idx="1">
            <a:schemeClr val="accent5"/>
          </a:lnRef>
          <a:fillRef idx="2">
            <a:schemeClr val="accent5"/>
          </a:fillRef>
          <a:effectRef idx="1">
            <a:schemeClr val="accent5"/>
          </a:effectRef>
          <a:fontRef idx="minor">
            <a:schemeClr val="dk1"/>
          </a:fontRef>
        </p:style>
        <p:txBody>
          <a:bodyPr wrap="square" rtlCol="1">
            <a:spAutoFit/>
          </a:bodyPr>
          <a:lstStyle>
            <a:defPPr>
              <a:defRPr lang="en-US"/>
            </a:defPPr>
            <a:lvl1pPr algn="ctr">
              <a:defRPr sz="3200" b="1">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lgn="r"/>
            <a:r>
              <a:rPr lang="he-IL" sz="2800" dirty="0"/>
              <a:t>מאת קובי גל  - </a:t>
            </a:r>
            <a:r>
              <a:rPr lang="he-IL" sz="2800" u="sng" dirty="0"/>
              <a:t>"קצין בטיחות בכיר בתעבורה".</a:t>
            </a:r>
            <a:endParaRPr lang="en-US" sz="2800" dirty="0"/>
          </a:p>
          <a:p>
            <a:pPr algn="r" rtl="1"/>
            <a:r>
              <a:rPr lang="he-IL" sz="2800" dirty="0"/>
              <a:t>                      </a:t>
            </a:r>
          </a:p>
          <a:p>
            <a:pPr algn="r" rtl="1"/>
            <a:r>
              <a:rPr lang="he-IL" u="sng" dirty="0"/>
              <a:t>תוכן המצגת:</a:t>
            </a:r>
            <a:br>
              <a:rPr lang="en-US" dirty="0"/>
            </a:br>
            <a:r>
              <a:rPr lang="he-IL" sz="2800" dirty="0"/>
              <a:t>1. עקרי תקנות התעבורה.    6. היסח הדעת בנהיגה. </a:t>
            </a:r>
          </a:p>
          <a:p>
            <a:pPr algn="r" rtl="1"/>
            <a:r>
              <a:rPr lang="he-IL" sz="2800" dirty="0"/>
              <a:t>2. מתן זכות קדימה.            7. שליטה במצבי חירום+ סרטון. </a:t>
            </a:r>
          </a:p>
          <a:p>
            <a:pPr algn="r" rtl="1"/>
            <a:r>
              <a:rPr lang="he-IL" sz="2800" dirty="0"/>
              <a:t>3. מהירות ויציבות הרכב.     8. סיכום המצגת. </a:t>
            </a:r>
            <a:br>
              <a:rPr lang="en-US" sz="2800" dirty="0"/>
            </a:br>
            <a:r>
              <a:rPr lang="he-IL" sz="2800" dirty="0"/>
              <a:t>4. התנהגות הולכי רגל.      </a:t>
            </a:r>
            <a:br>
              <a:rPr lang="en-US" sz="2800" dirty="0"/>
            </a:br>
            <a:r>
              <a:rPr lang="he-IL" sz="2800" dirty="0"/>
              <a:t>5. חגורות ומושבי בטיחות.  </a:t>
            </a:r>
            <a:br>
              <a:rPr lang="en-US" sz="2800" dirty="0"/>
            </a:br>
            <a:r>
              <a:rPr lang="he-IL" sz="1800" dirty="0">
                <a:solidFill>
                  <a:srgbClr val="FF0000"/>
                </a:solidFill>
                <a:latin typeface="Tahoma" panose="020B0604030504040204" pitchFamily="34" charset="0"/>
                <a:ea typeface="Tahoma" panose="020B0604030504040204" pitchFamily="34" charset="0"/>
                <a:cs typeface="Tahoma" panose="020B0604030504040204" pitchFamily="34" charset="0"/>
              </a:rPr>
              <a:t>המצגת נכתבה  בלשון זכר מטעמי נוחות בלבד, אך מיועד לנשים וגברים כאחד.</a:t>
            </a:r>
          </a:p>
        </p:txBody>
      </p:sp>
      <p:sp>
        <p:nvSpPr>
          <p:cNvPr id="5" name="מלבן 2"/>
          <p:cNvSpPr>
            <a:spLocks noChangeArrowheads="1"/>
          </p:cNvSpPr>
          <p:nvPr/>
        </p:nvSpPr>
        <p:spPr bwMode="auto">
          <a:xfrm>
            <a:off x="81888" y="602097"/>
            <a:ext cx="8963696" cy="1661993"/>
          </a:xfrm>
          <a:prstGeom prst="rect">
            <a:avLst/>
          </a:prstGeom>
          <a:solidFill>
            <a:srgbClr val="FFFF00"/>
          </a:solidFill>
          <a:ln w="38100">
            <a:solidFill>
              <a:schemeClr val="tx1"/>
            </a:solidFill>
            <a:miter lim="800000"/>
            <a:headEnd/>
            <a:tailEnd/>
          </a:ln>
        </p:spPr>
        <p:txBody>
          <a:bodyPr wrap="square">
            <a:spAutoFit/>
          </a:bodyPr>
          <a:lstStyle/>
          <a:p>
            <a:pPr algn="r" rtl="1">
              <a:spcBef>
                <a:spcPct val="50000"/>
              </a:spcBef>
            </a:pPr>
            <a:r>
              <a:rPr lang="he-IL" sz="4600" b="1" dirty="0">
                <a:latin typeface="Times New Roman" pitchFamily="18" charset="0"/>
              </a:rPr>
              <a:t>       </a:t>
            </a:r>
            <a:r>
              <a:rPr lang="he-IL" sz="4600" b="1" dirty="0">
                <a:latin typeface="Tahoma" panose="020B0604030504040204" pitchFamily="34" charset="0"/>
                <a:ea typeface="Tahoma" panose="020B0604030504040204" pitchFamily="34" charset="0"/>
                <a:cs typeface="Tahoma" panose="020B0604030504040204" pitchFamily="34" charset="0"/>
              </a:rPr>
              <a:t>הנושא: נהיגה נכונה.  </a:t>
            </a:r>
            <a:br>
              <a:rPr lang="en-US" sz="4600" b="1" dirty="0">
                <a:latin typeface="Times New Roman" pitchFamily="18" charset="0"/>
              </a:rPr>
            </a:br>
            <a:r>
              <a:rPr lang="he-IL" sz="2800" b="1" dirty="0">
                <a:latin typeface="Tahoma" panose="020B0604030504040204" pitchFamily="34" charset="0"/>
                <a:ea typeface="Tahoma" panose="020B0604030504040204" pitchFamily="34" charset="0"/>
                <a:cs typeface="Tahoma" panose="020B0604030504040204" pitchFamily="34" charset="0"/>
              </a:rPr>
              <a:t>המטרה: מניעת תאונות דרכים ומצבי חירום , שמירה על חיי אדם ורכוש ולחזור הביתה בשלום.   </a:t>
            </a:r>
            <a:endParaRPr lang="en-US" altLang="he-IL"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17579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609600" y="246792"/>
            <a:ext cx="7772400" cy="914400"/>
          </a:xfrm>
          <a:prstGeom prst="rect">
            <a:avLst/>
          </a:prstGeom>
          <a:noFill/>
          <a:ln w="9525">
            <a:noFill/>
            <a:miter lim="800000"/>
            <a:headEnd/>
            <a:tailEnd/>
          </a:ln>
          <a:effectLst/>
        </p:spPr>
        <p:txBody>
          <a:bodyPr anchor="ctr"/>
          <a:lstStyle/>
          <a:p>
            <a:pPr algn="ctr" rtl="1"/>
            <a:r>
              <a:rPr lang="he-IL" sz="3200" b="1" u="sng"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שליטה במצבי חירום:</a:t>
            </a:r>
            <a:endParaRPr lang="en-US" sz="3200" b="1" u="sng"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18467" name="Text Box 3"/>
          <p:cNvSpPr txBox="1">
            <a:spLocks noChangeArrowheads="1"/>
          </p:cNvSpPr>
          <p:nvPr/>
        </p:nvSpPr>
        <p:spPr bwMode="auto">
          <a:xfrm>
            <a:off x="152400" y="1057036"/>
            <a:ext cx="8763000" cy="5262979"/>
          </a:xfrm>
          <a:prstGeom prst="rect">
            <a:avLst/>
          </a:prstGeom>
          <a:noFill/>
          <a:ln w="12700">
            <a:noFill/>
            <a:miter lim="800000"/>
            <a:headEnd/>
            <a:tailEnd/>
          </a:ln>
          <a:effectLst/>
        </p:spPr>
        <p:txBody>
          <a:bodyPr>
            <a:spAutoFit/>
          </a:bodyPr>
          <a:lstStyle/>
          <a:p>
            <a:pPr algn="r" rtl="1"/>
            <a:r>
              <a:rPr lang="he-IL" sz="2400" b="1" u="sng" dirty="0">
                <a:solidFill>
                  <a:srgbClr val="FF0000"/>
                </a:solidFill>
              </a:rPr>
              <a:t>במקרה של תאונה/ נזק – כללי התנהגות:</a:t>
            </a:r>
            <a:br>
              <a:rPr lang="he-IL" sz="2400" dirty="0"/>
            </a:br>
            <a:r>
              <a:rPr lang="he-IL" sz="2400" dirty="0"/>
              <a:t>1. </a:t>
            </a:r>
            <a:r>
              <a:rPr lang="he-IL" sz="2400" b="1" u="sng" dirty="0"/>
              <a:t>יש להודיע מידית </a:t>
            </a:r>
            <a:r>
              <a:rPr lang="he-IL" sz="2400" dirty="0"/>
              <a:t>: להורים, לחברת הליסינג, ולגורמי ההצלה </a:t>
            </a:r>
            <a:br>
              <a:rPr lang="en-US" sz="2400" dirty="0"/>
            </a:br>
            <a:r>
              <a:rPr lang="he-IL" sz="2400" dirty="0"/>
              <a:t>    בהתאם לאירוע מטה.  </a:t>
            </a:r>
            <a:br>
              <a:rPr lang="en-US" sz="2400" dirty="0"/>
            </a:br>
            <a:r>
              <a:rPr lang="he-IL" sz="2400" dirty="0"/>
              <a:t>          </a:t>
            </a:r>
            <a:endParaRPr lang="en-US" sz="2400" dirty="0"/>
          </a:p>
          <a:p>
            <a:pPr algn="r" rtl="1"/>
            <a:r>
              <a:rPr lang="he-IL" sz="2400" dirty="0"/>
              <a:t>2. </a:t>
            </a:r>
            <a:r>
              <a:rPr lang="he-IL" sz="2400" b="1" dirty="0"/>
              <a:t>יש למסור ולקחת פרטים עפ"י החוק בין המעורבים באירוע.</a:t>
            </a:r>
            <a:endParaRPr lang="en-US" sz="2400" dirty="0"/>
          </a:p>
          <a:p>
            <a:pPr algn="r" rtl="1"/>
            <a:r>
              <a:rPr lang="he-IL" sz="2400" dirty="0"/>
              <a:t>     </a:t>
            </a:r>
            <a:endParaRPr lang="en-US" sz="2400" dirty="0"/>
          </a:p>
          <a:p>
            <a:pPr algn="r" rtl="1"/>
            <a:r>
              <a:rPr lang="he-IL" sz="2400" dirty="0"/>
              <a:t> </a:t>
            </a:r>
            <a:r>
              <a:rPr lang="he-IL" sz="2400" b="1" u="sng" dirty="0"/>
              <a:t>כללי התנהגות למקרי של אירוע תאונה:</a:t>
            </a:r>
            <a:br>
              <a:rPr lang="he-IL" sz="2400" b="1" u="sng" dirty="0"/>
            </a:br>
            <a:r>
              <a:rPr lang="he-IL" sz="2400" b="1" dirty="0"/>
              <a:t>א. </a:t>
            </a:r>
            <a:r>
              <a:rPr lang="he-IL" sz="2400" dirty="0"/>
              <a:t> </a:t>
            </a:r>
            <a:r>
              <a:rPr lang="he-IL" sz="2400" b="1" u="sng" dirty="0"/>
              <a:t>תאונת נזק</a:t>
            </a:r>
            <a:r>
              <a:rPr lang="he-IL" sz="2400" b="1" dirty="0"/>
              <a:t>:</a:t>
            </a:r>
            <a:r>
              <a:rPr lang="he-IL" sz="2400" dirty="0"/>
              <a:t> פנה הדרך </a:t>
            </a:r>
            <a:r>
              <a:rPr lang="he-IL" sz="2400" b="1" dirty="0"/>
              <a:t>למקום בטיחותי </a:t>
            </a:r>
            <a:r>
              <a:rPr lang="he-IL" sz="2400" dirty="0"/>
              <a:t>, החלף פרטים עם בעלי   </a:t>
            </a:r>
            <a:br>
              <a:rPr lang="en-US" sz="2400" dirty="0"/>
            </a:br>
            <a:r>
              <a:rPr lang="he-IL" sz="2400" dirty="0"/>
              <a:t>      הרכב/ים עפ"י  חוק </a:t>
            </a:r>
            <a:r>
              <a:rPr lang="he-IL" sz="2400" b="1" dirty="0"/>
              <a:t>גם אם אין נזק לכאורה.</a:t>
            </a:r>
            <a:endParaRPr lang="en-US" sz="2400" b="1" dirty="0"/>
          </a:p>
          <a:p>
            <a:pPr algn="r" rtl="1"/>
            <a:r>
              <a:rPr lang="he-IL" sz="2400" dirty="0"/>
              <a:t>ב. </a:t>
            </a:r>
            <a:r>
              <a:rPr lang="he-IL" sz="2400" b="1" u="sng" dirty="0">
                <a:solidFill>
                  <a:srgbClr val="FF0000"/>
                </a:solidFill>
              </a:rPr>
              <a:t>תאונה עם נפגעים:</a:t>
            </a:r>
            <a:r>
              <a:rPr lang="he-IL" sz="2400" dirty="0">
                <a:solidFill>
                  <a:srgbClr val="FF0000"/>
                </a:solidFill>
              </a:rPr>
              <a:t> </a:t>
            </a:r>
            <a:br>
              <a:rPr lang="en-US" sz="2400" dirty="0">
                <a:solidFill>
                  <a:srgbClr val="FF0000"/>
                </a:solidFill>
              </a:rPr>
            </a:br>
            <a:r>
              <a:rPr lang="he-IL" sz="2400" dirty="0">
                <a:solidFill>
                  <a:srgbClr val="FF0000"/>
                </a:solidFill>
              </a:rPr>
              <a:t>    </a:t>
            </a:r>
            <a:r>
              <a:rPr lang="he-IL" sz="2400" dirty="0"/>
              <a:t>1. </a:t>
            </a:r>
            <a:r>
              <a:rPr lang="he-IL" sz="2400" b="1" dirty="0"/>
              <a:t>אין להזיז את הרכב </a:t>
            </a:r>
            <a:r>
              <a:rPr lang="he-IL" sz="2400" b="1" u="sng" dirty="0">
                <a:solidFill>
                  <a:srgbClr val="FF0000"/>
                </a:solidFill>
              </a:rPr>
              <a:t>ללא אישור משטרה!</a:t>
            </a:r>
            <a:r>
              <a:rPr lang="he-IL" sz="2400" dirty="0">
                <a:solidFill>
                  <a:srgbClr val="FF0000"/>
                </a:solidFill>
              </a:rPr>
              <a:t> </a:t>
            </a:r>
            <a:br>
              <a:rPr lang="en-US" sz="2400" dirty="0"/>
            </a:br>
            <a:r>
              <a:rPr lang="he-IL" sz="2400" dirty="0"/>
              <a:t>    2. </a:t>
            </a:r>
            <a:r>
              <a:rPr lang="he-IL" sz="2400" b="1" dirty="0"/>
              <a:t>הגש סיוע ראשוני לנפגעים עפ"י יכולתך והכשרתך.</a:t>
            </a:r>
            <a:br>
              <a:rPr lang="en-US" sz="2400" dirty="0"/>
            </a:br>
            <a:r>
              <a:rPr lang="he-IL" sz="2400" dirty="0"/>
              <a:t>    3. </a:t>
            </a:r>
            <a:r>
              <a:rPr lang="he-IL" sz="2400" b="1" dirty="0"/>
              <a:t>הזעק את כוחות ההצלה לשטח (משטרה, מד"א, מכבי אש).</a:t>
            </a:r>
            <a:br>
              <a:rPr lang="he-IL" sz="2400" dirty="0"/>
            </a:br>
            <a:r>
              <a:rPr lang="he-IL" sz="2400" dirty="0"/>
              <a:t>          </a:t>
            </a:r>
            <a:r>
              <a:rPr lang="he-IL" sz="2400" b="1" u="sng" dirty="0"/>
              <a:t>הערה: יש לצאת מהרכב רק עם אפוד זוהר צהוב תקני!!.  </a:t>
            </a:r>
            <a:endParaRPr lang="en-US" sz="2400" b="1" u="sng" dirty="0">
              <a:solidFill>
                <a:srgbClr val="0000CC"/>
              </a:solidFill>
              <a:latin typeface="Times New Roman" pitchFamily="18" charset="0"/>
              <a:cs typeface="David" pitchFamily="2" charset="-79"/>
            </a:endParaRPr>
          </a:p>
        </p:txBody>
      </p:sp>
    </p:spTree>
  </p:cSld>
  <p:clrMapOvr>
    <a:masterClrMapping/>
  </p:clrMapOvr>
  <p:transition>
    <p:blind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Rectangle 4"/>
          <p:cNvSpPr>
            <a:spLocks noChangeArrowheads="1"/>
          </p:cNvSpPr>
          <p:nvPr/>
        </p:nvSpPr>
        <p:spPr bwMode="auto">
          <a:xfrm>
            <a:off x="609600" y="576448"/>
            <a:ext cx="8294914" cy="439738"/>
          </a:xfrm>
          <a:prstGeom prst="rect">
            <a:avLst/>
          </a:prstGeom>
          <a:noFill/>
          <a:ln w="9525">
            <a:noFill/>
            <a:miter lim="800000"/>
            <a:headEnd/>
            <a:tailEnd/>
          </a:ln>
          <a:effectLst/>
        </p:spPr>
        <p:txBody>
          <a:bodyPr anchor="ctr"/>
          <a:lstStyle/>
          <a:p>
            <a:pPr algn="ctr" rtl="1"/>
            <a:r>
              <a:rPr lang="he-IL" sz="3600" b="1" u="sng"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דרכי תקשורת וטלפונים בחירום:</a:t>
            </a:r>
            <a:endParaRPr lang="en-US" sz="3600" b="1" u="sng"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22831" y="1296534"/>
            <a:ext cx="8781684" cy="4093428"/>
          </a:xfrm>
          <a:prstGeom prst="rect">
            <a:avLst/>
          </a:prstGeom>
          <a:noFill/>
        </p:spPr>
        <p:txBody>
          <a:bodyPr wrap="square" rtlCol="1">
            <a:spAutoFit/>
          </a:bodyPr>
          <a:lstStyle/>
          <a:p>
            <a:pPr algn="r" rtl="1"/>
            <a:r>
              <a:rPr lang="he-IL" b="1" u="sng" dirty="0">
                <a:latin typeface="Tahoma" panose="020B0604030504040204" pitchFamily="34" charset="0"/>
                <a:ea typeface="Tahoma" panose="020B0604030504040204" pitchFamily="34" charset="0"/>
                <a:cs typeface="Tahoma" panose="020B0604030504040204" pitchFamily="34" charset="0"/>
              </a:rPr>
              <a:t>דרכי תקשורת וטלפונים בחירום:</a:t>
            </a:r>
            <a:r>
              <a:rPr lang="he-IL" dirty="0">
                <a:latin typeface="Tahoma" panose="020B0604030504040204" pitchFamily="34" charset="0"/>
                <a:ea typeface="Tahoma" panose="020B0604030504040204" pitchFamily="34" charset="0"/>
                <a:cs typeface="Tahoma" panose="020B0604030504040204" pitchFamily="34" charset="0"/>
              </a:rPr>
              <a:t> </a:t>
            </a:r>
            <a:br>
              <a:rPr lang="he-IL" dirty="0">
                <a:latin typeface="Tahoma" panose="020B0604030504040204" pitchFamily="34" charset="0"/>
                <a:ea typeface="Tahoma" panose="020B0604030504040204" pitchFamily="34" charset="0"/>
                <a:cs typeface="Tahoma" panose="020B0604030504040204" pitchFamily="34" charset="0"/>
              </a:rPr>
            </a:br>
            <a:r>
              <a:rPr lang="he-IL" dirty="0">
                <a:latin typeface="Tahoma" panose="020B0604030504040204" pitchFamily="34" charset="0"/>
                <a:ea typeface="Tahoma" panose="020B0604030504040204" pitchFamily="34" charset="0"/>
                <a:cs typeface="Tahoma" panose="020B0604030504040204" pitchFamily="34" charset="0"/>
              </a:rPr>
              <a:t>א. מד"א – 101.  מכבי אש – 102.       ו . מנהל מחסנים ורכב –  מימון אטיאס</a:t>
            </a:r>
            <a:br>
              <a:rPr lang="he-IL" dirty="0">
                <a:latin typeface="Tahoma" panose="020B0604030504040204" pitchFamily="34" charset="0"/>
                <a:ea typeface="Tahoma" panose="020B0604030504040204" pitchFamily="34" charset="0"/>
                <a:cs typeface="Tahoma" panose="020B0604030504040204" pitchFamily="34" charset="0"/>
              </a:rPr>
            </a:br>
            <a:r>
              <a:rPr lang="he-IL" dirty="0">
                <a:latin typeface="Tahoma" panose="020B0604030504040204" pitchFamily="34" charset="0"/>
                <a:ea typeface="Tahoma" panose="020B0604030504040204" pitchFamily="34" charset="0"/>
                <a:cs typeface="Tahoma" panose="020B0604030504040204" pitchFamily="34" charset="0"/>
              </a:rPr>
              <a:t>ב. משטרה – 100.                                 04-8240301, נייד: 052-8666422. </a:t>
            </a:r>
            <a:br>
              <a:rPr lang="en-US" dirty="0">
                <a:latin typeface="Tahoma" panose="020B0604030504040204" pitchFamily="34" charset="0"/>
                <a:ea typeface="Tahoma" panose="020B0604030504040204" pitchFamily="34" charset="0"/>
                <a:cs typeface="Tahoma" panose="020B0604030504040204" pitchFamily="34" charset="0"/>
              </a:rPr>
            </a:br>
            <a:br>
              <a:rPr lang="he-IL" dirty="0">
                <a:latin typeface="Tahoma" panose="020B0604030504040204" pitchFamily="34" charset="0"/>
                <a:ea typeface="Tahoma" panose="020B0604030504040204" pitchFamily="34" charset="0"/>
                <a:cs typeface="Tahoma" panose="020B0604030504040204" pitchFamily="34" charset="0"/>
              </a:rPr>
            </a:br>
            <a:r>
              <a:rPr lang="he-IL" dirty="0">
                <a:latin typeface="Tahoma" panose="020B0604030504040204" pitchFamily="34" charset="0"/>
                <a:ea typeface="Tahoma" panose="020B0604030504040204" pitchFamily="34" charset="0"/>
                <a:cs typeface="Tahoma" panose="020B0604030504040204" pitchFamily="34" charset="0"/>
              </a:rPr>
              <a:t>ג.  רכבי ליסינג מוקד שלמה </a:t>
            </a:r>
            <a:r>
              <a:rPr lang="en-US" dirty="0">
                <a:latin typeface="Tahoma" panose="020B0604030504040204" pitchFamily="34" charset="0"/>
                <a:ea typeface="Tahoma" panose="020B0604030504040204" pitchFamily="34" charset="0"/>
                <a:cs typeface="Tahoma" panose="020B0604030504040204" pitchFamily="34" charset="0"/>
              </a:rPr>
              <a:t>SIXT  </a:t>
            </a:r>
            <a:r>
              <a:rPr lang="he-IL" dirty="0">
                <a:latin typeface="Tahoma" panose="020B0604030504040204" pitchFamily="34" charset="0"/>
                <a:ea typeface="Tahoma" panose="020B0604030504040204" pitchFamily="34" charset="0"/>
                <a:cs typeface="Tahoma" panose="020B0604030504040204" pitchFamily="34" charset="0"/>
              </a:rPr>
              <a:t>    ז . סוכן ביטוח – אפרים </a:t>
            </a:r>
            <a:r>
              <a:rPr lang="he-IL" dirty="0" err="1">
                <a:latin typeface="Tahoma" panose="020B0604030504040204" pitchFamily="34" charset="0"/>
                <a:ea typeface="Tahoma" panose="020B0604030504040204" pitchFamily="34" charset="0"/>
                <a:cs typeface="Tahoma" panose="020B0604030504040204" pitchFamily="34" charset="0"/>
              </a:rPr>
              <a:t>הירשנברגר</a:t>
            </a:r>
            <a:r>
              <a:rPr lang="he-IL" dirty="0">
                <a:latin typeface="Tahoma" panose="020B0604030504040204" pitchFamily="34" charset="0"/>
                <a:ea typeface="Tahoma" panose="020B0604030504040204" pitchFamily="34" charset="0"/>
                <a:cs typeface="Tahoma" panose="020B0604030504040204" pitchFamily="34" charset="0"/>
              </a:rPr>
              <a:t>.</a:t>
            </a:r>
            <a:br>
              <a:rPr lang="he-IL" dirty="0">
                <a:latin typeface="Tahoma" panose="020B0604030504040204" pitchFamily="34" charset="0"/>
                <a:ea typeface="Tahoma" panose="020B0604030504040204" pitchFamily="34" charset="0"/>
                <a:cs typeface="Tahoma" panose="020B0604030504040204" pitchFamily="34" charset="0"/>
              </a:rPr>
            </a:br>
            <a:r>
              <a:rPr lang="he-IL" dirty="0">
                <a:latin typeface="Tahoma" panose="020B0604030504040204" pitchFamily="34" charset="0"/>
                <a:ea typeface="Tahoma" panose="020B0604030504040204" pitchFamily="34" charset="0"/>
                <a:cs typeface="Tahoma" panose="020B0604030504040204" pitchFamily="34" charset="0"/>
              </a:rPr>
              <a:t>     6880*  6603* , 04-8493825.             04-8678695, נייד: 054-4764777.</a:t>
            </a:r>
            <a:br>
              <a:rPr lang="en-US" dirty="0">
                <a:latin typeface="Tahoma" panose="020B0604030504040204" pitchFamily="34" charset="0"/>
                <a:ea typeface="Tahoma" panose="020B0604030504040204" pitchFamily="34" charset="0"/>
                <a:cs typeface="Tahoma" panose="020B0604030504040204" pitchFamily="34" charset="0"/>
              </a:rPr>
            </a:br>
            <a:br>
              <a:rPr lang="he-IL" dirty="0">
                <a:latin typeface="Tahoma" panose="020B0604030504040204" pitchFamily="34" charset="0"/>
                <a:ea typeface="Tahoma" panose="020B0604030504040204" pitchFamily="34" charset="0"/>
                <a:cs typeface="Tahoma" panose="020B0604030504040204" pitchFamily="34" charset="0"/>
              </a:rPr>
            </a:br>
            <a:r>
              <a:rPr lang="he-IL" dirty="0">
                <a:latin typeface="Tahoma" panose="020B0604030504040204" pitchFamily="34" charset="0"/>
                <a:ea typeface="Tahoma" panose="020B0604030504040204" pitchFamily="34" charset="0"/>
                <a:cs typeface="Tahoma" panose="020B0604030504040204" pitchFamily="34" charset="0"/>
              </a:rPr>
              <a:t>ד. קצין בטיחות בתעבורה -               ח . מרכזת מחלקת מחסנים- קרין לוי</a:t>
            </a:r>
            <a:br>
              <a:rPr lang="he-IL" dirty="0">
                <a:latin typeface="Tahoma" panose="020B0604030504040204" pitchFamily="34" charset="0"/>
                <a:ea typeface="Tahoma" panose="020B0604030504040204" pitchFamily="34" charset="0"/>
                <a:cs typeface="Tahoma" panose="020B0604030504040204" pitchFamily="34" charset="0"/>
              </a:rPr>
            </a:br>
            <a:r>
              <a:rPr lang="he-IL" dirty="0">
                <a:latin typeface="Tahoma" panose="020B0604030504040204" pitchFamily="34" charset="0"/>
                <a:ea typeface="Tahoma" panose="020B0604030504040204" pitchFamily="34" charset="0"/>
                <a:cs typeface="Tahoma" panose="020B0604030504040204" pitchFamily="34" charset="0"/>
              </a:rPr>
              <a:t>     קובי גל: 050-7842228.</a:t>
            </a:r>
            <a:r>
              <a:rPr lang="he-IL" b="1" dirty="0">
                <a:latin typeface="Tahoma" panose="020B0604030504040204" pitchFamily="34" charset="0"/>
                <a:ea typeface="Tahoma" panose="020B0604030504040204" pitchFamily="34" charset="0"/>
                <a:cs typeface="Tahoma" panose="020B0604030504040204" pitchFamily="34" charset="0"/>
              </a:rPr>
              <a:t>    </a:t>
            </a:r>
            <a:r>
              <a:rPr lang="he-IL" dirty="0">
                <a:latin typeface="Tahoma" panose="020B0604030504040204" pitchFamily="34" charset="0"/>
                <a:ea typeface="Tahoma" panose="020B0604030504040204" pitchFamily="34" charset="0"/>
                <a:cs typeface="Tahoma" panose="020B0604030504040204" pitchFamily="34" charset="0"/>
              </a:rPr>
              <a:t>                  04-8240301  נייד – 052-8422992.  </a:t>
            </a:r>
            <a:br>
              <a:rPr lang="en-US" dirty="0">
                <a:latin typeface="Tahoma" panose="020B0604030504040204" pitchFamily="34" charset="0"/>
                <a:ea typeface="Tahoma" panose="020B0604030504040204" pitchFamily="34" charset="0"/>
                <a:cs typeface="Tahoma" panose="020B0604030504040204" pitchFamily="34" charset="0"/>
              </a:rPr>
            </a:br>
            <a:br>
              <a:rPr lang="he-IL"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a:p>
            <a:pPr algn="r" rtl="1"/>
            <a:r>
              <a:rPr lang="he-IL"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algn="r"/>
            <a:endParaRPr lang="he-IL" dirty="0">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290" y="4370319"/>
            <a:ext cx="2178125" cy="2323707"/>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102" y="4613790"/>
            <a:ext cx="1606858" cy="1290178"/>
          </a:xfrm>
          <a:prstGeom prst="rect">
            <a:avLst/>
          </a:prstGeom>
          <a:ln w="25400">
            <a:solidFill>
              <a:schemeClr val="accent1"/>
            </a:solidFill>
          </a:ln>
        </p:spPr>
      </p:pic>
    </p:spTree>
    <p:extLst>
      <p:ext uri="{BB962C8B-B14F-4D97-AF65-F5344CB8AC3E}">
        <p14:creationId xmlns:p14="http://schemas.microsoft.com/office/powerpoint/2010/main" val="2401325101"/>
      </p:ext>
    </p:extLst>
  </p:cSld>
  <p:clrMapOvr>
    <a:masterClrMapping/>
  </p:clrMapOvr>
  <p:transition>
    <p:blind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Stock_000002889308XSmall"/>
          <p:cNvPicPr>
            <a:picLocks noChangeAspect="1" noChangeArrowheads="1"/>
          </p:cNvPicPr>
          <p:nvPr/>
        </p:nvPicPr>
        <p:blipFill>
          <a:blip r:embed="rId2" cstate="print">
            <a:lum bright="70000" contrast="-70000"/>
          </a:blip>
          <a:srcRect/>
          <a:stretch>
            <a:fillRect/>
          </a:stretch>
        </p:blipFill>
        <p:spPr bwMode="auto">
          <a:xfrm>
            <a:off x="80259" y="701335"/>
            <a:ext cx="8945269" cy="5864607"/>
          </a:xfrm>
          <a:prstGeom prst="rect">
            <a:avLst/>
          </a:prstGeom>
          <a:noFill/>
        </p:spPr>
      </p:pic>
      <p:sp>
        <p:nvSpPr>
          <p:cNvPr id="9" name="Text Box 2">
            <a:extLst>
              <a:ext uri="{FF2B5EF4-FFF2-40B4-BE49-F238E27FC236}">
                <a16:creationId xmlns:a16="http://schemas.microsoft.com/office/drawing/2014/main" id="{B8FF29DE-4BB7-4474-801D-0F533A8B9ADA}"/>
              </a:ext>
            </a:extLst>
          </p:cNvPr>
          <p:cNvSpPr txBox="1">
            <a:spLocks noChangeArrowheads="1"/>
          </p:cNvSpPr>
          <p:nvPr/>
        </p:nvSpPr>
        <p:spPr bwMode="auto">
          <a:xfrm>
            <a:off x="899592" y="509973"/>
            <a:ext cx="7451476" cy="707886"/>
          </a:xfrm>
          <a:prstGeom prst="rect">
            <a:avLst/>
          </a:prstGeom>
          <a:solidFill>
            <a:srgbClr val="FFFF00"/>
          </a:solidFill>
          <a:ln w="38100">
            <a:solidFill>
              <a:schemeClr val="tx1"/>
            </a:solidFill>
            <a:miter lim="800000"/>
            <a:headEnd/>
            <a:tailEnd/>
          </a:ln>
        </p:spPr>
        <p:txBody>
          <a:bodyPr wrap="square">
            <a:spAutoFit/>
          </a:bodyPr>
          <a:lstStyle>
            <a:defPPr>
              <a:defRPr lang="en-US"/>
            </a:defPPr>
            <a:lvl1pPr algn="ctr" rtl="1">
              <a:lnSpc>
                <a:spcPct val="100000"/>
              </a:lnSpc>
              <a:spcBef>
                <a:spcPct val="50000"/>
              </a:spcBef>
              <a:buFontTx/>
              <a:buNone/>
              <a:defRPr sz="4000" b="1">
                <a:latin typeface="Times New Roman" pitchFamily="18" charset="0"/>
              </a:defRPr>
            </a:lvl1pPr>
            <a:lvl2pPr marL="742950" indent="-285750">
              <a:lnSpc>
                <a:spcPct val="95000"/>
              </a:lnSpc>
              <a:spcBef>
                <a:spcPct val="20000"/>
              </a:spcBef>
              <a:buChar char="–"/>
              <a:defRPr sz="2800"/>
            </a:lvl2pPr>
            <a:lvl3pPr marL="1143000" indent="-228600">
              <a:lnSpc>
                <a:spcPct val="95000"/>
              </a:lnSpc>
              <a:spcBef>
                <a:spcPct val="20000"/>
              </a:spcBef>
              <a:buChar char="•"/>
              <a:defRPr sz="2400"/>
            </a:lvl3pPr>
            <a:lvl4pPr marL="1600200" indent="-228600">
              <a:lnSpc>
                <a:spcPct val="95000"/>
              </a:lnSpc>
              <a:spcBef>
                <a:spcPct val="20000"/>
              </a:spcBef>
              <a:buChar char="–"/>
            </a:lvl4pPr>
            <a:lvl5pPr marL="2057400" indent="-228600">
              <a:lnSpc>
                <a:spcPct val="95000"/>
              </a:lnSpc>
              <a:spcBef>
                <a:spcPct val="20000"/>
              </a:spcBef>
              <a:buChar char="»"/>
            </a:lvl5pPr>
            <a:lvl6pPr marL="2514600" indent="-228600" algn="l" rtl="0" eaLnBrk="0" fontAlgn="base" hangingPunct="0">
              <a:lnSpc>
                <a:spcPct val="95000"/>
              </a:lnSpc>
              <a:spcBef>
                <a:spcPct val="20000"/>
              </a:spcBef>
              <a:spcAft>
                <a:spcPct val="0"/>
              </a:spcAft>
              <a:buChar char="»"/>
            </a:lvl6pPr>
            <a:lvl7pPr marL="2971800" indent="-228600" algn="l" rtl="0" eaLnBrk="0" fontAlgn="base" hangingPunct="0">
              <a:lnSpc>
                <a:spcPct val="95000"/>
              </a:lnSpc>
              <a:spcBef>
                <a:spcPct val="20000"/>
              </a:spcBef>
              <a:spcAft>
                <a:spcPct val="0"/>
              </a:spcAft>
              <a:buChar char="»"/>
            </a:lvl7pPr>
            <a:lvl8pPr marL="3429000" indent="-228600" algn="l" rtl="0" eaLnBrk="0" fontAlgn="base" hangingPunct="0">
              <a:lnSpc>
                <a:spcPct val="95000"/>
              </a:lnSpc>
              <a:spcBef>
                <a:spcPct val="20000"/>
              </a:spcBef>
              <a:spcAft>
                <a:spcPct val="0"/>
              </a:spcAft>
              <a:buChar char="»"/>
            </a:lvl8pPr>
            <a:lvl9pPr marL="3886200" indent="-228600" algn="l" rtl="0" eaLnBrk="0" fontAlgn="base" hangingPunct="0">
              <a:lnSpc>
                <a:spcPct val="95000"/>
              </a:lnSpc>
              <a:spcBef>
                <a:spcPct val="20000"/>
              </a:spcBef>
              <a:spcAft>
                <a:spcPct val="0"/>
              </a:spcAft>
              <a:buChar char="»"/>
            </a:lvl9pPr>
          </a:lstStyle>
          <a:p>
            <a:r>
              <a:rPr lang="he-IL" dirty="0"/>
              <a:t>סרטון לנהיגה נכונה:   </a:t>
            </a:r>
            <a:endParaRPr lang="en-US" dirty="0"/>
          </a:p>
        </p:txBody>
      </p:sp>
      <p:pic>
        <p:nvPicPr>
          <p:cNvPr id="5" name="תמונה 4" descr="תמונה שמכילה אובייקט&#10;&#10;התיאור נוצר באופן אוטומטי">
            <a:hlinkClick r:id="rId3"/>
            <a:extLst>
              <a:ext uri="{FF2B5EF4-FFF2-40B4-BE49-F238E27FC236}">
                <a16:creationId xmlns:a16="http://schemas.microsoft.com/office/drawing/2014/main" id="{14DD80B3-2396-4910-84A3-33BB5B82F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0" y="2628962"/>
            <a:ext cx="3914691" cy="2142777"/>
          </a:xfrm>
          <a:prstGeom prst="rect">
            <a:avLst/>
          </a:prstGeom>
          <a:ln w="38100">
            <a:solidFill>
              <a:srgbClr val="FF0000"/>
            </a:solidFill>
          </a:ln>
        </p:spPr>
      </p:pic>
      <p:sp>
        <p:nvSpPr>
          <p:cNvPr id="15" name="חץ: שמאלה 14">
            <a:extLst>
              <a:ext uri="{FF2B5EF4-FFF2-40B4-BE49-F238E27FC236}">
                <a16:creationId xmlns:a16="http://schemas.microsoft.com/office/drawing/2014/main" id="{F7F0AE3F-D917-4290-8CD3-F026D79C5F33}"/>
              </a:ext>
            </a:extLst>
          </p:cNvPr>
          <p:cNvSpPr/>
          <p:nvPr/>
        </p:nvSpPr>
        <p:spPr bwMode="auto">
          <a:xfrm>
            <a:off x="4129420" y="4244763"/>
            <a:ext cx="1291277" cy="423543"/>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e-IL" sz="2000" b="0" i="0" u="none" strike="noStrike" cap="none" normalizeH="0" baseline="0">
              <a:ln>
                <a:noFill/>
              </a:ln>
              <a:solidFill>
                <a:schemeClr val="tx1"/>
              </a:solidFill>
              <a:effectLst/>
              <a:latin typeface="Gill Sans MT" pitchFamily="34" charset="0"/>
              <a:cs typeface="Times New Roman" pitchFamily="18" charset="0"/>
            </a:endParaRPr>
          </a:p>
        </p:txBody>
      </p:sp>
      <p:sp>
        <p:nvSpPr>
          <p:cNvPr id="16" name="Rectangle 7">
            <a:extLst>
              <a:ext uri="{FF2B5EF4-FFF2-40B4-BE49-F238E27FC236}">
                <a16:creationId xmlns:a16="http://schemas.microsoft.com/office/drawing/2014/main" id="{446BFF43-DF15-4A38-9755-7E0394AE76C4}"/>
              </a:ext>
            </a:extLst>
          </p:cNvPr>
          <p:cNvSpPr>
            <a:spLocks noChangeArrowheads="1"/>
          </p:cNvSpPr>
          <p:nvPr/>
        </p:nvSpPr>
        <p:spPr bwMode="auto">
          <a:xfrm>
            <a:off x="5607779" y="3714929"/>
            <a:ext cx="3328321" cy="1077218"/>
          </a:xfrm>
          <a:prstGeom prst="rect">
            <a:avLst/>
          </a:prstGeom>
          <a:solidFill>
            <a:srgbClr val="00FFFF"/>
          </a:solidFill>
          <a:ln w="63500">
            <a:solidFill>
              <a:srgbClr val="FFCC00"/>
            </a:solidFill>
            <a:miter lim="800000"/>
            <a:headEnd/>
            <a:tailEnd/>
          </a:ln>
          <a:effectLst/>
        </p:spPr>
        <p:txBody>
          <a:bodyPr wrap="square">
            <a:spAutoFit/>
          </a:bodyPr>
          <a:lstStyle/>
          <a:p>
            <a:pPr algn="ctr"/>
            <a:r>
              <a:rPr lang="he-IL" sz="3200" b="1" dirty="0">
                <a:solidFill>
                  <a:srgbClr val="FF0000"/>
                </a:solidFill>
              </a:rPr>
              <a:t>לחץ לסרטון לנהיגה  נכונה</a:t>
            </a:r>
            <a:endParaRPr lang="en-US" sz="3200" b="1" u="sng" dirty="0">
              <a:solidFill>
                <a:srgbClr val="FF0000"/>
              </a:solidFill>
            </a:endParaRPr>
          </a:p>
        </p:txBody>
      </p:sp>
      <p:pic>
        <p:nvPicPr>
          <p:cNvPr id="12" name="תמונה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15" y="5191171"/>
            <a:ext cx="2549574" cy="1374771"/>
          </a:xfrm>
          <a:prstGeom prst="rect">
            <a:avLst/>
          </a:prstGeom>
          <a:ln w="25400">
            <a:solidFill>
              <a:srgbClr val="FF0000"/>
            </a:solidFill>
          </a:ln>
        </p:spPr>
      </p:pic>
    </p:spTree>
    <p:extLst>
      <p:ext uri="{BB962C8B-B14F-4D97-AF65-F5344CB8AC3E}">
        <p14:creationId xmlns:p14="http://schemas.microsoft.com/office/powerpoint/2010/main" val="36846055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09600" y="728848"/>
            <a:ext cx="8294914" cy="439738"/>
          </a:xfrm>
          <a:prstGeom prst="rect">
            <a:avLst/>
          </a:prstGeom>
          <a:noFill/>
          <a:ln w="9525">
            <a:noFill/>
            <a:miter lim="800000"/>
            <a:headEnd/>
            <a:tailEnd/>
          </a:ln>
          <a:effectLst/>
        </p:spPr>
        <p:txBody>
          <a:bodyPr anchor="ctr"/>
          <a:lstStyle/>
          <a:p>
            <a:pPr algn="ctr" rtl="1"/>
            <a:r>
              <a:rPr lang="he-IL" sz="3600" b="1" u="sng"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סיכום  המצגת:</a:t>
            </a:r>
            <a:endParaRPr lang="en-US" sz="3600" b="1" u="sng" dirty="0">
              <a:solidFill>
                <a:srgbClr val="3399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91069" y="1549962"/>
            <a:ext cx="8816453" cy="3785652"/>
          </a:xfrm>
          <a:prstGeom prst="rect">
            <a:avLst/>
          </a:prstGeom>
          <a:noFill/>
        </p:spPr>
        <p:txBody>
          <a:bodyPr wrap="square" rtlCol="1">
            <a:spAutoFit/>
          </a:bodyPr>
          <a:lstStyle/>
          <a:p>
            <a:pPr algn="r" rtl="1"/>
            <a:r>
              <a:rPr lang="he-IL" sz="2400" b="1" dirty="0">
                <a:latin typeface="Tahoma" panose="020B0604030504040204" pitchFamily="34" charset="0"/>
                <a:ea typeface="Tahoma" panose="020B0604030504040204" pitchFamily="34" charset="0"/>
                <a:cs typeface="Tahoma" panose="020B0604030504040204" pitchFamily="34" charset="0"/>
              </a:rPr>
              <a:t> במצגת זו עברנו על עקרי הנהיגה הנכונה:</a:t>
            </a:r>
          </a:p>
          <a:p>
            <a:pPr marL="457200" indent="-457200" algn="r" rtl="1">
              <a:buAutoNum type="arabicPeriod"/>
            </a:pPr>
            <a:r>
              <a:rPr lang="he-IL" sz="2400" b="1" dirty="0">
                <a:solidFill>
                  <a:srgbClr val="FF0000"/>
                </a:solidFill>
                <a:latin typeface="Tahoma" panose="020B0604030504040204" pitchFamily="34" charset="0"/>
                <a:ea typeface="Tahoma" panose="020B0604030504040204" pitchFamily="34" charset="0"/>
                <a:cs typeface="Tahoma" panose="020B0604030504040204" pitchFamily="34" charset="0"/>
              </a:rPr>
              <a:t>היסח הדעת בנהיגה </a:t>
            </a:r>
            <a:r>
              <a:rPr lang="he-IL" sz="2400" b="1" dirty="0">
                <a:latin typeface="Tahoma" panose="020B0604030504040204" pitchFamily="34" charset="0"/>
                <a:ea typeface="Tahoma" panose="020B0604030504040204" pitchFamily="34" charset="0"/>
                <a:cs typeface="Tahoma" panose="020B0604030504040204" pitchFamily="34" charset="0"/>
              </a:rPr>
              <a:t>– בשנים האחרונות הוא גורם </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מס' 1 לקרות תאונות הדרכים, ולכן יש להימנע מכך.</a:t>
            </a:r>
          </a:p>
          <a:p>
            <a:pPr marL="457200" indent="-457200" algn="r" rtl="1">
              <a:buAutoNum type="arabicPeriod"/>
            </a:pPr>
            <a:r>
              <a:rPr lang="he-IL" sz="2400" b="1" dirty="0">
                <a:solidFill>
                  <a:srgbClr val="FF0000"/>
                </a:solidFill>
                <a:latin typeface="Tahoma" panose="020B0604030504040204" pitchFamily="34" charset="0"/>
                <a:ea typeface="Tahoma" panose="020B0604030504040204" pitchFamily="34" charset="0"/>
                <a:cs typeface="Tahoma" panose="020B0604030504040204" pitchFamily="34" charset="0"/>
              </a:rPr>
              <a:t>מתן זכות קדימה </a:t>
            </a:r>
            <a:r>
              <a:rPr lang="he-IL" sz="2400" b="1" dirty="0">
                <a:latin typeface="Tahoma" panose="020B0604030504040204" pitchFamily="34" charset="0"/>
                <a:ea typeface="Tahoma" panose="020B0604030504040204" pitchFamily="34" charset="0"/>
                <a:cs typeface="Tahoma" panose="020B0604030504040204" pitchFamily="34" charset="0"/>
              </a:rPr>
              <a:t>– יש להקפיד על כך בדגש הולכי הרגל, זכור – כשליש מההרוגים במדינה הם הולכי הרגל על מעבר חציה!!.</a:t>
            </a:r>
          </a:p>
          <a:p>
            <a:pPr algn="r" rtl="1"/>
            <a:r>
              <a:rPr lang="he-IL" sz="2400" b="1" dirty="0">
                <a:solidFill>
                  <a:srgbClr val="FF0000"/>
                </a:solidFill>
                <a:latin typeface="Tahoma" panose="020B0604030504040204" pitchFamily="34" charset="0"/>
                <a:ea typeface="Tahoma" panose="020B0604030504040204" pitchFamily="34" charset="0"/>
                <a:cs typeface="Tahoma" panose="020B0604030504040204" pitchFamily="34" charset="0"/>
              </a:rPr>
              <a:t>3. מהירות הרכב </a:t>
            </a:r>
            <a:r>
              <a:rPr lang="he-IL" sz="2400" b="1" dirty="0">
                <a:latin typeface="Tahoma" panose="020B0604030504040204" pitchFamily="34" charset="0"/>
                <a:ea typeface="Tahoma" panose="020B0604030504040204" pitchFamily="34" charset="0"/>
                <a:cs typeface="Tahoma" panose="020B0604030504040204" pitchFamily="34" charset="0"/>
              </a:rPr>
              <a:t>– נהג תמיד במהירות סבירה התואמת </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    את תנאי  הדרך ומזג </a:t>
            </a:r>
            <a:r>
              <a:rPr lang="he-IL" sz="2400" b="1" dirty="0" err="1">
                <a:latin typeface="Tahoma" panose="020B0604030504040204" pitchFamily="34" charset="0"/>
                <a:ea typeface="Tahoma" panose="020B0604030504040204" pitchFamily="34" charset="0"/>
                <a:cs typeface="Tahoma" panose="020B0604030504040204" pitchFamily="34" charset="0"/>
              </a:rPr>
              <a:t>האויר</a:t>
            </a:r>
            <a:r>
              <a:rPr lang="he-IL" sz="2400" b="1" dirty="0">
                <a:latin typeface="Tahoma" panose="020B0604030504040204" pitchFamily="34" charset="0"/>
                <a:ea typeface="Tahoma" panose="020B0604030504040204" pitchFamily="34" charset="0"/>
                <a:cs typeface="Tahoma" panose="020B0604030504040204" pitchFamily="34" charset="0"/>
              </a:rPr>
              <a:t>.</a:t>
            </a:r>
          </a:p>
          <a:p>
            <a:pPr algn="r" rtl="1"/>
            <a:r>
              <a:rPr lang="he-IL" sz="2400" b="1" dirty="0">
                <a:solidFill>
                  <a:srgbClr val="FF0000"/>
                </a:solidFill>
                <a:latin typeface="Tahoma" panose="020B0604030504040204" pitchFamily="34" charset="0"/>
                <a:ea typeface="Tahoma" panose="020B0604030504040204" pitchFamily="34" charset="0"/>
                <a:cs typeface="Tahoma" panose="020B0604030504040204" pitchFamily="34" charset="0"/>
              </a:rPr>
              <a:t>4. המטרה</a:t>
            </a:r>
            <a:r>
              <a:rPr lang="he-IL" sz="2400" b="1" dirty="0">
                <a:latin typeface="Tahoma" panose="020B0604030504040204" pitchFamily="34" charset="0"/>
                <a:ea typeface="Tahoma" panose="020B0604030504040204" pitchFamily="34" charset="0"/>
                <a:cs typeface="Tahoma" panose="020B0604030504040204" pitchFamily="34" charset="0"/>
              </a:rPr>
              <a:t> - שיפור איכות הנהיגה שלנו למניעת תאונות  </a:t>
            </a:r>
            <a:br>
              <a:rPr lang="en-US" sz="2400" b="1" dirty="0">
                <a:latin typeface="Tahoma" panose="020B0604030504040204" pitchFamily="34" charset="0"/>
                <a:ea typeface="Tahoma" panose="020B0604030504040204" pitchFamily="34" charset="0"/>
                <a:cs typeface="Tahoma" panose="020B0604030504040204" pitchFamily="34" charset="0"/>
              </a:rPr>
            </a:br>
            <a:r>
              <a:rPr lang="he-IL" sz="2400" b="1" dirty="0">
                <a:latin typeface="Tahoma" panose="020B0604030504040204" pitchFamily="34" charset="0"/>
                <a:ea typeface="Tahoma" panose="020B0604030504040204" pitchFamily="34" charset="0"/>
                <a:cs typeface="Tahoma" panose="020B0604030504040204" pitchFamily="34" charset="0"/>
              </a:rPr>
              <a:t>    ומצבי חירום ונזק לרכוש על מנת לחזור הביתה בשלום.</a:t>
            </a:r>
            <a:endParaRPr lang="he-IL" sz="2400" dirty="0">
              <a:latin typeface="Tahoma" panose="020B0604030504040204" pitchFamily="34" charset="0"/>
              <a:ea typeface="Tahoma" panose="020B0604030504040204" pitchFamily="34" charset="0"/>
              <a:cs typeface="Tahoma" panose="020B0604030504040204" pitchFamily="34" charset="0"/>
            </a:endParaRPr>
          </a:p>
        </p:txBody>
      </p:sp>
      <p:sp>
        <p:nvSpPr>
          <p:cNvPr id="4" name="Text Box 6"/>
          <p:cNvSpPr txBox="1">
            <a:spLocks noChangeArrowheads="1"/>
          </p:cNvSpPr>
          <p:nvPr/>
        </p:nvSpPr>
        <p:spPr bwMode="auto">
          <a:xfrm>
            <a:off x="227576" y="6053272"/>
            <a:ext cx="3866750" cy="646331"/>
          </a:xfrm>
          <a:prstGeom prst="rect">
            <a:avLst/>
          </a:prstGeom>
          <a:solidFill>
            <a:srgbClr val="000099"/>
          </a:solidFill>
          <a:ln w="3175">
            <a:solidFill>
              <a:srgbClr val="EFEC6F"/>
            </a:solidFill>
            <a:miter lim="800000"/>
            <a:headEnd/>
            <a:tailEnd/>
          </a:ln>
          <a:effectLst/>
        </p:spPr>
        <p:txBody>
          <a:bodyPr wrap="square">
            <a:spAutoFit/>
          </a:bodyPr>
          <a:lstStyle/>
          <a:p>
            <a:pPr algn="ctr" rtl="1"/>
            <a:r>
              <a:rPr lang="en-US" sz="1800" b="1" dirty="0">
                <a:solidFill>
                  <a:srgbClr val="FFFF66"/>
                </a:solidFill>
                <a:latin typeface="Times New Roman" pitchFamily="18" charset="0"/>
                <a:hlinkClick r:id="rId2"/>
              </a:rPr>
              <a:t>kgal@univ.haifa.ac.il</a:t>
            </a:r>
            <a:br>
              <a:rPr lang="en-US" sz="1800" b="1" dirty="0">
                <a:solidFill>
                  <a:srgbClr val="FFFF66"/>
                </a:solidFill>
                <a:latin typeface="Times New Roman" pitchFamily="18" charset="0"/>
              </a:rPr>
            </a:br>
            <a:r>
              <a:rPr lang="he-IL" sz="1800" b="1" dirty="0">
                <a:solidFill>
                  <a:srgbClr val="FFFF66"/>
                </a:solidFill>
                <a:latin typeface="Times New Roman" pitchFamily="18" charset="0"/>
              </a:rPr>
              <a:t>עריכה: קובי גל, קצין בטיחות בתעבורה. </a:t>
            </a:r>
            <a:endParaRPr lang="he-IL" sz="1800" b="1" dirty="0">
              <a:solidFill>
                <a:srgbClr val="FFFF66"/>
              </a:solidFill>
              <a:latin typeface="Times New Roman" pitchFamily="18" charset="0"/>
              <a:cs typeface="Guttman Yad" pitchFamily="2" charset="-79"/>
            </a:endParaRPr>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108" y="5430536"/>
            <a:ext cx="1606858" cy="1290178"/>
          </a:xfrm>
          <a:prstGeom prst="rect">
            <a:avLst/>
          </a:prstGeom>
          <a:ln w="25400">
            <a:solidFill>
              <a:schemeClr val="accent1"/>
            </a:solidFill>
          </a:ln>
        </p:spPr>
      </p:pic>
    </p:spTree>
    <p:extLst>
      <p:ext uri="{BB962C8B-B14F-4D97-AF65-F5344CB8AC3E}">
        <p14:creationId xmlns:p14="http://schemas.microsoft.com/office/powerpoint/2010/main" val="403022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68313" y="1145799"/>
            <a:ext cx="8351837"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he-IL" altLang="he-IL" sz="2800" b="1" u="sng" dirty="0">
                <a:latin typeface="Times New Roman" pitchFamily="18" charset="0"/>
                <a:cs typeface="David" pitchFamily="34" charset="-79"/>
              </a:rPr>
              <a:t>חובת הזהירות הכללית -  תקנה 21 (ג)</a:t>
            </a:r>
            <a:endParaRPr lang="he-IL" altLang="he-IL" sz="2800" dirty="0">
              <a:latin typeface="Times New Roman" pitchFamily="18" charset="0"/>
              <a:cs typeface="David" pitchFamily="34" charset="-79"/>
            </a:endParaRPr>
          </a:p>
          <a:p>
            <a:pPr algn="r" eaLnBrk="1" hangingPunct="1"/>
            <a:r>
              <a:rPr lang="he-IL" altLang="he-IL" sz="2800" dirty="0">
                <a:latin typeface="Times New Roman" pitchFamily="18" charset="0"/>
                <a:cs typeface="David" pitchFamily="34" charset="-79"/>
              </a:rPr>
              <a:t>לא ינהג אדם רכב</a:t>
            </a:r>
            <a:r>
              <a:rPr lang="he-IL" altLang="he-IL" sz="2800" b="1" dirty="0">
                <a:solidFill>
                  <a:srgbClr val="FF0000"/>
                </a:solidFill>
                <a:latin typeface="Times New Roman" pitchFamily="18" charset="0"/>
                <a:cs typeface="David" pitchFamily="34" charset="-79"/>
              </a:rPr>
              <a:t> </a:t>
            </a:r>
            <a:r>
              <a:rPr lang="he-IL" altLang="he-IL" sz="2800" b="1" u="sng" dirty="0">
                <a:solidFill>
                  <a:srgbClr val="FF0000"/>
                </a:solidFill>
                <a:latin typeface="Times New Roman" pitchFamily="18" charset="0"/>
                <a:cs typeface="David" pitchFamily="34" charset="-79"/>
              </a:rPr>
              <a:t>בקלות ראש</a:t>
            </a:r>
            <a:r>
              <a:rPr lang="he-IL" altLang="he-IL" sz="2800" u="sng" dirty="0">
                <a:latin typeface="Times New Roman" pitchFamily="18" charset="0"/>
                <a:cs typeface="David" pitchFamily="34" charset="-79"/>
              </a:rPr>
              <a:t> </a:t>
            </a:r>
            <a:r>
              <a:rPr lang="he-IL" altLang="he-IL" sz="2800" dirty="0">
                <a:latin typeface="Times New Roman" pitchFamily="18" charset="0"/>
                <a:cs typeface="David" pitchFamily="34" charset="-79"/>
              </a:rPr>
              <a:t>או </a:t>
            </a:r>
            <a:r>
              <a:rPr lang="he-IL" altLang="he-IL" sz="2800" b="1" u="sng" dirty="0">
                <a:solidFill>
                  <a:srgbClr val="FF0000"/>
                </a:solidFill>
                <a:latin typeface="Times New Roman" pitchFamily="18" charset="0"/>
                <a:cs typeface="David" pitchFamily="34" charset="-79"/>
              </a:rPr>
              <a:t>בלא זהירות</a:t>
            </a:r>
            <a:r>
              <a:rPr lang="he-IL" altLang="he-IL" sz="2800" dirty="0">
                <a:solidFill>
                  <a:srgbClr val="FF0000"/>
                </a:solidFill>
                <a:latin typeface="Times New Roman" pitchFamily="18" charset="0"/>
                <a:cs typeface="David" pitchFamily="34" charset="-79"/>
              </a:rPr>
              <a:t>, </a:t>
            </a:r>
            <a:r>
              <a:rPr lang="he-IL" altLang="he-IL" sz="2800" dirty="0">
                <a:latin typeface="Times New Roman" pitchFamily="18" charset="0"/>
                <a:cs typeface="David" pitchFamily="34" charset="-79"/>
              </a:rPr>
              <a:t>או </a:t>
            </a:r>
            <a:r>
              <a:rPr lang="he-IL" altLang="he-IL" sz="2800" b="1" u="sng" dirty="0">
                <a:solidFill>
                  <a:srgbClr val="FF0000"/>
                </a:solidFill>
                <a:latin typeface="Times New Roman" pitchFamily="18" charset="0"/>
                <a:cs typeface="David" pitchFamily="34" charset="-79"/>
              </a:rPr>
              <a:t>ללא</a:t>
            </a:r>
            <a:r>
              <a:rPr lang="he-IL" altLang="he-IL" sz="2800" u="sng" dirty="0">
                <a:latin typeface="Times New Roman" pitchFamily="18" charset="0"/>
                <a:cs typeface="David" pitchFamily="34" charset="-79"/>
              </a:rPr>
              <a:t> </a:t>
            </a:r>
            <a:r>
              <a:rPr lang="he-IL" altLang="he-IL" sz="2800" b="1" u="sng" dirty="0">
                <a:solidFill>
                  <a:srgbClr val="FF0000"/>
                </a:solidFill>
                <a:latin typeface="Times New Roman" pitchFamily="18" charset="0"/>
                <a:cs typeface="David" pitchFamily="34" charset="-79"/>
              </a:rPr>
              <a:t>תשומת לב </a:t>
            </a:r>
            <a:r>
              <a:rPr lang="he-IL" altLang="he-IL" sz="2800" dirty="0">
                <a:latin typeface="Times New Roman" pitchFamily="18" charset="0"/>
                <a:cs typeface="David" pitchFamily="34" charset="-79"/>
              </a:rPr>
              <a:t>מספקת בהתחשב </a:t>
            </a:r>
            <a:r>
              <a:rPr lang="he-IL" altLang="he-IL" sz="2800" b="1" dirty="0">
                <a:latin typeface="Times New Roman" pitchFamily="18" charset="0"/>
                <a:cs typeface="David" pitchFamily="34" charset="-79"/>
              </a:rPr>
              <a:t>בכל הנסיבות </a:t>
            </a:r>
            <a:r>
              <a:rPr lang="he-IL" altLang="he-IL" sz="2800" dirty="0">
                <a:latin typeface="Times New Roman" pitchFamily="18" charset="0"/>
                <a:cs typeface="David" pitchFamily="34" charset="-79"/>
              </a:rPr>
              <a:t>ובין השאר </a:t>
            </a:r>
            <a:r>
              <a:rPr lang="he-IL" altLang="he-IL" sz="2800" b="1" u="sng" dirty="0">
                <a:solidFill>
                  <a:srgbClr val="FF0000"/>
                </a:solidFill>
                <a:latin typeface="Times New Roman" pitchFamily="18" charset="0"/>
                <a:cs typeface="David" pitchFamily="34" charset="-79"/>
              </a:rPr>
              <a:t>בסוג הרכב</a:t>
            </a:r>
            <a:r>
              <a:rPr lang="he-IL" altLang="he-IL" sz="2800" dirty="0">
                <a:latin typeface="Times New Roman" pitchFamily="18" charset="0"/>
                <a:cs typeface="David" pitchFamily="34" charset="-79"/>
              </a:rPr>
              <a:t>, </a:t>
            </a:r>
            <a:r>
              <a:rPr lang="he-IL" altLang="he-IL" sz="2800" b="1" u="sng" dirty="0">
                <a:solidFill>
                  <a:srgbClr val="FF0000"/>
                </a:solidFill>
                <a:latin typeface="Times New Roman" pitchFamily="18" charset="0"/>
                <a:cs typeface="David" pitchFamily="34" charset="-79"/>
              </a:rPr>
              <a:t>במטענו, </a:t>
            </a:r>
            <a:r>
              <a:rPr lang="he-IL" altLang="he-IL" sz="2800" dirty="0">
                <a:latin typeface="Times New Roman" pitchFamily="18" charset="0"/>
                <a:cs typeface="David" pitchFamily="34" charset="-79"/>
              </a:rPr>
              <a:t>בשיטת </a:t>
            </a:r>
            <a:r>
              <a:rPr lang="he-IL" altLang="he-IL" sz="2800" b="1" u="sng" dirty="0">
                <a:solidFill>
                  <a:srgbClr val="FF0000"/>
                </a:solidFill>
                <a:latin typeface="Times New Roman" pitchFamily="18" charset="0"/>
                <a:cs typeface="David" pitchFamily="34" charset="-79"/>
              </a:rPr>
              <a:t>בלמיו</a:t>
            </a:r>
            <a:r>
              <a:rPr lang="he-IL" altLang="he-IL" sz="2800" dirty="0">
                <a:latin typeface="Times New Roman" pitchFamily="18" charset="0"/>
                <a:cs typeface="David" pitchFamily="34" charset="-79"/>
              </a:rPr>
              <a:t> </a:t>
            </a:r>
            <a:r>
              <a:rPr lang="he-IL" altLang="he-IL" sz="2800" b="1" u="sng" dirty="0">
                <a:solidFill>
                  <a:srgbClr val="FF0000"/>
                </a:solidFill>
                <a:latin typeface="Times New Roman" pitchFamily="18" charset="0"/>
                <a:cs typeface="David" pitchFamily="34" charset="-79"/>
              </a:rPr>
              <a:t>ומצבם</a:t>
            </a:r>
            <a:r>
              <a:rPr lang="he-IL" altLang="he-IL" sz="2800" dirty="0">
                <a:latin typeface="Times New Roman" pitchFamily="18" charset="0"/>
                <a:cs typeface="David" pitchFamily="34" charset="-79"/>
              </a:rPr>
              <a:t>, באפשרות של </a:t>
            </a:r>
            <a:r>
              <a:rPr lang="he-IL" altLang="he-IL" sz="2800" b="1" u="sng" dirty="0">
                <a:latin typeface="Times New Roman" pitchFamily="18" charset="0"/>
                <a:cs typeface="David" pitchFamily="34" charset="-79"/>
              </a:rPr>
              <a:t>עצירה נוחה </a:t>
            </a:r>
            <a:r>
              <a:rPr lang="he-IL" altLang="he-IL" sz="2800" b="1" u="sng" dirty="0">
                <a:solidFill>
                  <a:srgbClr val="FF0000"/>
                </a:solidFill>
                <a:latin typeface="Times New Roman" pitchFamily="18" charset="0"/>
                <a:cs typeface="David" pitchFamily="34" charset="-79"/>
              </a:rPr>
              <a:t>ובטוחה</a:t>
            </a:r>
            <a:r>
              <a:rPr lang="he-IL" altLang="he-IL" sz="2800" b="1" u="sng" dirty="0">
                <a:latin typeface="Times New Roman" pitchFamily="18" charset="0"/>
                <a:cs typeface="David" pitchFamily="34" charset="-79"/>
              </a:rPr>
              <a:t> והבחנה בתמרורים</a:t>
            </a:r>
            <a:r>
              <a:rPr lang="he-IL" altLang="he-IL" sz="2800" dirty="0">
                <a:latin typeface="Times New Roman" pitchFamily="18" charset="0"/>
                <a:cs typeface="David" pitchFamily="34" charset="-79"/>
              </a:rPr>
              <a:t>, באיתות שוטרים, </a:t>
            </a:r>
            <a:r>
              <a:rPr lang="he-IL" altLang="he-IL" sz="2800" b="1" u="sng" dirty="0">
                <a:solidFill>
                  <a:srgbClr val="FF0000"/>
                </a:solidFill>
                <a:latin typeface="Times New Roman" pitchFamily="18" charset="0"/>
                <a:cs typeface="David" pitchFamily="34" charset="-79"/>
              </a:rPr>
              <a:t>בתנועת עוברי דרך </a:t>
            </a:r>
            <a:r>
              <a:rPr lang="he-IL" altLang="he-IL" sz="2800" dirty="0">
                <a:latin typeface="Times New Roman" pitchFamily="18" charset="0"/>
                <a:cs typeface="David" pitchFamily="34" charset="-79"/>
              </a:rPr>
              <a:t>ובכל </a:t>
            </a:r>
            <a:r>
              <a:rPr lang="he-IL" altLang="he-IL" sz="2800" b="1" u="sng" dirty="0">
                <a:latin typeface="Times New Roman" pitchFamily="18" charset="0"/>
                <a:cs typeface="David" pitchFamily="34" charset="-79"/>
              </a:rPr>
              <a:t>עצם הנמצא על פני הדרך </a:t>
            </a:r>
            <a:r>
              <a:rPr lang="he-IL" altLang="he-IL" sz="2800" dirty="0">
                <a:latin typeface="Times New Roman" pitchFamily="18" charset="0"/>
                <a:cs typeface="David" pitchFamily="34" charset="-79"/>
              </a:rPr>
              <a:t>או סמוך לה </a:t>
            </a:r>
            <a:r>
              <a:rPr lang="he-IL" altLang="he-IL" sz="2800" b="1" u="sng" dirty="0">
                <a:latin typeface="Times New Roman" pitchFamily="18" charset="0"/>
                <a:cs typeface="David" pitchFamily="34" charset="-79"/>
              </a:rPr>
              <a:t>ובמצב הדרך</a:t>
            </a:r>
            <a:r>
              <a:rPr lang="he-IL" altLang="he-IL" sz="2800" dirty="0">
                <a:latin typeface="Times New Roman" pitchFamily="18" charset="0"/>
                <a:cs typeface="David" pitchFamily="34" charset="-79"/>
              </a:rPr>
              <a:t>. </a:t>
            </a:r>
          </a:p>
          <a:p>
            <a:pPr algn="r" eaLnBrk="1" hangingPunct="1"/>
            <a:endParaRPr lang="he-IL" altLang="he-IL" sz="2800" b="1" dirty="0">
              <a:latin typeface="Times New Roman" pitchFamily="18" charset="0"/>
              <a:cs typeface="David" pitchFamily="34" charset="-79"/>
            </a:endParaRPr>
          </a:p>
          <a:p>
            <a:pPr algn="r" rtl="1" eaLnBrk="1" hangingPunct="1"/>
            <a:r>
              <a:rPr lang="he-IL" altLang="he-IL" sz="3600" b="1" dirty="0">
                <a:latin typeface="Times New Roman" pitchFamily="18" charset="0"/>
                <a:cs typeface="David" pitchFamily="34" charset="-79"/>
              </a:rPr>
              <a:t> כל חובות הנהג חלות על כל סוגי הרכב  בארגון. </a:t>
            </a:r>
          </a:p>
        </p:txBody>
      </p:sp>
      <p:sp>
        <p:nvSpPr>
          <p:cNvPr id="63494" name="Text Box 6"/>
          <p:cNvSpPr txBox="1">
            <a:spLocks noChangeArrowheads="1"/>
          </p:cNvSpPr>
          <p:nvPr/>
        </p:nvSpPr>
        <p:spPr bwMode="auto">
          <a:xfrm>
            <a:off x="-81888" y="4685773"/>
            <a:ext cx="89938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he-IL" altLang="he-IL" sz="2800" b="1" u="sng" dirty="0">
                <a:latin typeface="Times New Roman" pitchFamily="18" charset="0"/>
                <a:cs typeface="David" pitchFamily="34" charset="-79"/>
              </a:rPr>
              <a:t>בקיאות בהפעלה – תקנה 25</a:t>
            </a:r>
            <a:endParaRPr lang="he-IL" altLang="he-IL" sz="2800" dirty="0">
              <a:latin typeface="Times New Roman" pitchFamily="18" charset="0"/>
              <a:cs typeface="David" pitchFamily="34" charset="-79"/>
            </a:endParaRPr>
          </a:p>
          <a:p>
            <a:pPr algn="r" eaLnBrk="1" hangingPunct="1"/>
            <a:r>
              <a:rPr lang="he-IL" altLang="he-IL" sz="2400" b="1" dirty="0">
                <a:latin typeface="Tahoma" panose="020B0604030504040204" pitchFamily="34" charset="0"/>
                <a:ea typeface="Tahoma" panose="020B0604030504040204" pitchFamily="34" charset="0"/>
                <a:cs typeface="Tahoma" panose="020B0604030504040204" pitchFamily="34" charset="0"/>
              </a:rPr>
              <a:t>לא ינהג אדם רכב אלא אם הוא בקיא בהפעלתו ובשימוש בו.</a:t>
            </a:r>
            <a:r>
              <a:rPr lang="he-IL" altLang="he-IL" sz="2400" b="1" dirty="0">
                <a:latin typeface="Times New Roman" pitchFamily="18" charset="0"/>
                <a:cs typeface="David" pitchFamily="34" charset="-79"/>
              </a:rPr>
              <a:t> </a:t>
            </a:r>
            <a:br>
              <a:rPr lang="en-US" altLang="he-IL" sz="2800" dirty="0">
                <a:latin typeface="Times New Roman" pitchFamily="18" charset="0"/>
                <a:cs typeface="David" pitchFamily="34" charset="-79"/>
              </a:rPr>
            </a:br>
            <a:endParaRPr lang="en-US" altLang="he-IL" sz="2800" dirty="0">
              <a:latin typeface="Times New Roman" pitchFamily="18" charset="0"/>
              <a:cs typeface="David" pitchFamily="34" charset="-79"/>
            </a:endParaRPr>
          </a:p>
        </p:txBody>
      </p:sp>
      <p:sp>
        <p:nvSpPr>
          <p:cNvPr id="4"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תקנות  התעבורה:</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009" y="5532675"/>
            <a:ext cx="2528829" cy="1270899"/>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66" y="5648206"/>
            <a:ext cx="2027548" cy="1093286"/>
          </a:xfrm>
          <a:prstGeom prst="rect">
            <a:avLst/>
          </a:prstGeom>
        </p:spPr>
      </p:pic>
    </p:spTree>
    <p:extLst>
      <p:ext uri="{BB962C8B-B14F-4D97-AF65-F5344CB8AC3E}">
        <p14:creationId xmlns:p14="http://schemas.microsoft.com/office/powerpoint/2010/main" val="12483618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18363" y="1065364"/>
            <a:ext cx="827388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2800" b="1" u="sng" dirty="0">
                <a:latin typeface="Tahoma" panose="020B0604030504040204" pitchFamily="34" charset="0"/>
                <a:ea typeface="Tahoma" panose="020B0604030504040204" pitchFamily="34" charset="0"/>
                <a:cs typeface="Tahoma" panose="020B0604030504040204" pitchFamily="34" charset="0"/>
              </a:rPr>
              <a:t>מצבו של הנוהג ברכב – תקנה 26</a:t>
            </a:r>
            <a:endParaRPr lang="he-IL" altLang="he-IL" sz="2800" dirty="0">
              <a:latin typeface="Tahoma" panose="020B0604030504040204" pitchFamily="34" charset="0"/>
              <a:ea typeface="Tahoma" panose="020B0604030504040204" pitchFamily="34" charset="0"/>
              <a:cs typeface="Tahoma" panose="020B0604030504040204" pitchFamily="34" charset="0"/>
            </a:endParaRPr>
          </a:p>
          <a:p>
            <a:pPr algn="r" rtl="1" eaLnBrk="1" hangingPunct="1"/>
            <a:r>
              <a:rPr lang="he-IL" altLang="he-IL" sz="2800" u="sng" dirty="0">
                <a:latin typeface="Tahoma" panose="020B0604030504040204" pitchFamily="34" charset="0"/>
                <a:ea typeface="Tahoma" panose="020B0604030504040204" pitchFamily="34" charset="0"/>
                <a:cs typeface="Tahoma" panose="020B0604030504040204" pitchFamily="34" charset="0"/>
              </a:rPr>
              <a:t>אדם שמתקיים בו אחד מאלה לא ינהג רכב:</a:t>
            </a:r>
            <a:br>
              <a:rPr lang="en-US" altLang="he-IL" sz="2800" dirty="0">
                <a:latin typeface="Tahoma" panose="020B0604030504040204" pitchFamily="34" charset="0"/>
                <a:ea typeface="Tahoma" panose="020B0604030504040204" pitchFamily="34" charset="0"/>
                <a:cs typeface="Tahoma" panose="020B0604030504040204" pitchFamily="34" charset="0"/>
              </a:rPr>
            </a:br>
            <a:endParaRPr lang="he-IL" altLang="he-IL" sz="2800" dirty="0">
              <a:latin typeface="Tahoma" panose="020B0604030504040204" pitchFamily="34" charset="0"/>
              <a:ea typeface="Tahoma" panose="020B0604030504040204" pitchFamily="34" charset="0"/>
              <a:cs typeface="Tahoma" panose="020B0604030504040204" pitchFamily="34" charset="0"/>
            </a:endParaRP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1) הוא שרוי במצב העלול לסכן עוברי דרך.</a:t>
            </a: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2) הוא נתון תחת השפעת סמים משכרים או     משקאות משכרים.</a:t>
            </a: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3) הוא אינו מסוגל לנהוג רכב בביטחון סביר מחמת מצב נפשי או מחמת חולשה או ליקוי גופני.</a:t>
            </a: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4) הוא במצב השולל ממנו את השליטה ברכב או </a:t>
            </a:r>
            <a:br>
              <a:rPr lang="en-US" altLang="he-IL" sz="2800" dirty="0">
                <a:latin typeface="Tahoma" panose="020B0604030504040204" pitchFamily="34" charset="0"/>
                <a:ea typeface="Tahoma" panose="020B0604030504040204" pitchFamily="34" charset="0"/>
                <a:cs typeface="Tahoma" panose="020B0604030504040204" pitchFamily="34" charset="0"/>
              </a:rPr>
            </a:br>
            <a:r>
              <a:rPr lang="he-IL" altLang="he-IL" sz="2800" dirty="0">
                <a:latin typeface="Tahoma" panose="020B0604030504040204" pitchFamily="34" charset="0"/>
                <a:ea typeface="Tahoma" panose="020B0604030504040204" pitchFamily="34" charset="0"/>
                <a:cs typeface="Tahoma" panose="020B0604030504040204" pitchFamily="34" charset="0"/>
              </a:rPr>
              <a:t>את ראיית הדרך והתנועה בה. </a:t>
            </a: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 </a:t>
            </a:r>
            <a:endParaRPr lang="en-US" altLang="he-IL" sz="28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a:spLocks noChangeArrowheads="1"/>
          </p:cNvSpPr>
          <p:nvPr/>
        </p:nvSpPr>
        <p:spPr bwMode="auto">
          <a:xfrm>
            <a:off x="609600" y="24926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תקנות  התעבורה:</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839" y="5390867"/>
            <a:ext cx="2811000" cy="1412708"/>
          </a:xfrm>
          <a:prstGeom prst="rect">
            <a:avLst/>
          </a:prstGeom>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02" y="5579966"/>
            <a:ext cx="2027548" cy="1093286"/>
          </a:xfrm>
          <a:prstGeom prst="rect">
            <a:avLst/>
          </a:prstGeom>
        </p:spPr>
      </p:pic>
    </p:spTree>
    <p:extLst>
      <p:ext uri="{BB962C8B-B14F-4D97-AF65-F5344CB8AC3E}">
        <p14:creationId xmlns:p14="http://schemas.microsoft.com/office/powerpoint/2010/main" val="29049864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396875" y="1163281"/>
            <a:ext cx="8351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2800" b="1" u="sng" dirty="0">
                <a:latin typeface="Tahoma" panose="020B0604030504040204" pitchFamily="34" charset="0"/>
                <a:ea typeface="Tahoma" panose="020B0604030504040204" pitchFamily="34" charset="0"/>
                <a:cs typeface="Tahoma" panose="020B0604030504040204" pitchFamily="34" charset="0"/>
              </a:rPr>
              <a:t>מצב כללי של הרכב – תקנה 27 (א) (ב) (ג)</a:t>
            </a:r>
            <a:endParaRPr lang="he-IL" altLang="he-IL" sz="2800" dirty="0">
              <a:latin typeface="Tahoma" panose="020B0604030504040204" pitchFamily="34" charset="0"/>
              <a:ea typeface="Tahoma" panose="020B0604030504040204" pitchFamily="34" charset="0"/>
              <a:cs typeface="Tahoma" panose="020B0604030504040204" pitchFamily="34" charset="0"/>
            </a:endParaRP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א) לא ינהג אדם רכב כשהרכב נמצא במצב העלול לסכן עוברי דרך</a:t>
            </a:r>
            <a:r>
              <a:rPr lang="he-IL" altLang="he-IL" sz="2800" b="1" dirty="0">
                <a:solidFill>
                  <a:srgbClr val="FF0000"/>
                </a:solidFill>
                <a:latin typeface="Tahoma" panose="020B0604030504040204" pitchFamily="34" charset="0"/>
                <a:ea typeface="Tahoma" panose="020B0604030504040204" pitchFamily="34" charset="0"/>
                <a:cs typeface="Tahoma" panose="020B0604030504040204" pitchFamily="34" charset="0"/>
              </a:rPr>
              <a:t>. (רכב לא תקין ולא בטיחותי)</a:t>
            </a: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ב) לא ינהג אדם רכב אלא אם מבנהו של הרכב, ציודו, אביזריו, סימונו ונשיאת מטענו הם בהתאם להוראת הפקודה או תקנות אלה, לרבות</a:t>
            </a: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    תנאים בהיתר וברישיון. </a:t>
            </a:r>
          </a:p>
          <a:p>
            <a:pPr algn="r" rtl="1" eaLnBrk="1" hangingPunct="1"/>
            <a:r>
              <a:rPr lang="he-IL" altLang="he-IL" sz="2800" dirty="0">
                <a:latin typeface="Tahoma" panose="020B0604030504040204" pitchFamily="34" charset="0"/>
                <a:ea typeface="Tahoma" panose="020B0604030504040204" pitchFamily="34" charset="0"/>
                <a:cs typeface="Tahoma" panose="020B0604030504040204" pitchFamily="34" charset="0"/>
              </a:rPr>
              <a:t>ג) לא ינהג אדם רכב כאשר הרכב במצב השולל מהנהג שליטה בו. </a:t>
            </a:r>
            <a:br>
              <a:rPr lang="en-US" altLang="he-IL" sz="2800" dirty="0">
                <a:latin typeface="Tahoma" panose="020B0604030504040204" pitchFamily="34" charset="0"/>
                <a:ea typeface="Tahoma" panose="020B0604030504040204" pitchFamily="34" charset="0"/>
                <a:cs typeface="Tahoma" panose="020B0604030504040204" pitchFamily="34" charset="0"/>
              </a:rPr>
            </a:br>
            <a:r>
              <a:rPr lang="he-IL" altLang="he-IL" sz="2800" dirty="0">
                <a:latin typeface="Tahoma" panose="020B0604030504040204" pitchFamily="34" charset="0"/>
                <a:ea typeface="Tahoma" panose="020B0604030504040204" pitchFamily="34" charset="0"/>
                <a:cs typeface="Tahoma" panose="020B0604030504040204" pitchFamily="34" charset="0"/>
              </a:rPr>
              <a:t>                        </a:t>
            </a:r>
            <a:r>
              <a:rPr lang="he-IL" altLang="he-IL" sz="2800" b="1" dirty="0">
                <a:solidFill>
                  <a:srgbClr val="FF0000"/>
                </a:solidFill>
                <a:latin typeface="Tahoma" panose="020B0604030504040204" pitchFamily="34" charset="0"/>
                <a:ea typeface="Tahoma" panose="020B0604030504040204" pitchFamily="34" charset="0"/>
                <a:cs typeface="Tahoma" panose="020B0604030504040204" pitchFamily="34" charset="0"/>
              </a:rPr>
              <a:t>(רכב לא תקין ולא בטיחותי).</a:t>
            </a:r>
            <a:endParaRPr lang="he-IL" altLang="he-IL" sz="28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תקנות  התעבורה:</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593" y="5519027"/>
            <a:ext cx="2528829" cy="1270899"/>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54" y="5634558"/>
            <a:ext cx="2027548" cy="1093286"/>
          </a:xfrm>
          <a:prstGeom prst="rect">
            <a:avLst/>
          </a:prstGeom>
        </p:spPr>
      </p:pic>
    </p:spTree>
    <p:extLst>
      <p:ext uri="{BB962C8B-B14F-4D97-AF65-F5344CB8AC3E}">
        <p14:creationId xmlns:p14="http://schemas.microsoft.com/office/powerpoint/2010/main" val="13741967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09600" y="175457"/>
            <a:ext cx="7772400" cy="914400"/>
          </a:xfrm>
          <a:prstGeom prst="rect">
            <a:avLst/>
          </a:prstGeom>
          <a:noFill/>
          <a:ln w="9525">
            <a:noFill/>
            <a:miter lim="800000"/>
            <a:headEnd/>
            <a:tailEnd/>
          </a:ln>
          <a:effectLst/>
        </p:spPr>
        <p:txBody>
          <a:bodyPr anchor="ctr"/>
          <a:lstStyle/>
          <a:p>
            <a:pPr algn="ctr" rtl="1"/>
            <a:r>
              <a:rPr lang="he-IL" sz="2800" b="1" i="1" u="sng" dirty="0">
                <a:solidFill>
                  <a:srgbClr val="3399FF"/>
                </a:solidFill>
                <a:effectLst>
                  <a:outerShdw blurRad="38100" dist="38100" dir="2700000" algn="tl">
                    <a:srgbClr val="C0C0C0"/>
                  </a:outerShdw>
                </a:effectLst>
                <a:latin typeface="Times New Roman" pitchFamily="18" charset="0"/>
                <a:cs typeface="Narkisim" pitchFamily="2" charset="-79"/>
              </a:rPr>
              <a:t>תקנות  התעבורה:</a:t>
            </a:r>
            <a:endParaRPr lang="en-US" sz="28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b="19752"/>
          <a:stretch/>
        </p:blipFill>
        <p:spPr>
          <a:xfrm>
            <a:off x="643366" y="5904027"/>
            <a:ext cx="2499330" cy="824319"/>
          </a:xfrm>
          <a:prstGeom prst="rect">
            <a:avLst/>
          </a:prstGeom>
        </p:spPr>
      </p:pic>
      <p:pic>
        <p:nvPicPr>
          <p:cNvPr id="2" name="תמונה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82" y="875006"/>
            <a:ext cx="8851037" cy="4978708"/>
          </a:xfrm>
          <a:prstGeom prst="rect">
            <a:avLst/>
          </a:prstGeom>
        </p:spPr>
      </p:pic>
    </p:spTree>
    <p:extLst>
      <p:ext uri="{BB962C8B-B14F-4D97-AF65-F5344CB8AC3E}">
        <p14:creationId xmlns:p14="http://schemas.microsoft.com/office/powerpoint/2010/main" val="1824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4717" y="1337916"/>
            <a:ext cx="861543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sz="2800" b="1" u="sng" dirty="0">
                <a:latin typeface="Tahoma" panose="020B0604030504040204" pitchFamily="34" charset="0"/>
                <a:ea typeface="Tahoma" panose="020B0604030504040204" pitchFamily="34" charset="0"/>
                <a:cs typeface="Tahoma" panose="020B0604030504040204" pitchFamily="34" charset="0"/>
              </a:rPr>
              <a:t>זכות קדימה :</a:t>
            </a:r>
            <a:r>
              <a:rPr lang="he-IL" sz="2800" dirty="0">
                <a:latin typeface="Tahoma" panose="020B0604030504040204" pitchFamily="34" charset="0"/>
                <a:ea typeface="Tahoma" panose="020B0604030504040204" pitchFamily="34" charset="0"/>
                <a:cs typeface="Tahoma" panose="020B0604030504040204" pitchFamily="34" charset="0"/>
              </a:rPr>
              <a:t>יכולה להיות מסומנת על ידי תמרור או על ידי חוקי התנועה לפני תקנות התעבורה. </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  במידה ומדובר בזכות קדימה על פי תמרור, עסקינן </a:t>
            </a:r>
            <a:r>
              <a:rPr lang="he-IL" sz="2800" b="1" dirty="0">
                <a:latin typeface="Tahoma" panose="020B0604030504040204" pitchFamily="34" charset="0"/>
                <a:ea typeface="Tahoma" panose="020B0604030504040204" pitchFamily="34" charset="0"/>
                <a:cs typeface="Tahoma" panose="020B0604030504040204" pitchFamily="34" charset="0"/>
              </a:rPr>
              <a:t>בשני תמרורים </a:t>
            </a:r>
            <a:r>
              <a:rPr lang="he-IL" sz="2800" dirty="0">
                <a:latin typeface="Tahoma" panose="020B0604030504040204" pitchFamily="34" charset="0"/>
                <a:ea typeface="Tahoma" panose="020B0604030504040204" pitchFamily="34" charset="0"/>
                <a:cs typeface="Tahoma" panose="020B0604030504040204" pitchFamily="34" charset="0"/>
              </a:rPr>
              <a:t>– תמרור עצור ותמרור זכות קדימה. ההבדל בין התמרורים הנ"ל הוא כי </a:t>
            </a:r>
            <a:r>
              <a:rPr lang="he-IL"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תמרור עצור </a:t>
            </a:r>
            <a:r>
              <a:rPr lang="he-IL" sz="2800" dirty="0">
                <a:latin typeface="Tahoma" panose="020B0604030504040204" pitchFamily="34" charset="0"/>
                <a:ea typeface="Tahoma" panose="020B0604030504040204" pitchFamily="34" charset="0"/>
                <a:cs typeface="Tahoma" panose="020B0604030504040204" pitchFamily="34" charset="0"/>
              </a:rPr>
              <a:t>מחייב </a:t>
            </a:r>
            <a:r>
              <a:rPr lang="he-IL"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עצירה מוחלטת של הרכב</a:t>
            </a:r>
            <a:r>
              <a:rPr lang="he-IL" sz="2800" dirty="0">
                <a:latin typeface="Tahoma" panose="020B0604030504040204" pitchFamily="34" charset="0"/>
                <a:ea typeface="Tahoma" panose="020B0604030504040204" pitchFamily="34" charset="0"/>
                <a:cs typeface="Tahoma" panose="020B0604030504040204" pitchFamily="34" charset="0"/>
              </a:rPr>
              <a:t>, בכל מקרה, </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וללא קשר למתרחש בצומת. </a:t>
            </a:r>
            <a:br>
              <a:rPr lang="en-US"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לעומת זאת, </a:t>
            </a:r>
            <a:r>
              <a:rPr lang="he-IL" sz="2800" b="1" u="sng" dirty="0">
                <a:latin typeface="Tahoma" panose="020B0604030504040204" pitchFamily="34" charset="0"/>
                <a:ea typeface="Tahoma" panose="020B0604030504040204" pitchFamily="34" charset="0"/>
                <a:cs typeface="Tahoma" panose="020B0604030504040204" pitchFamily="34" charset="0"/>
              </a:rPr>
              <a:t>תמרור זכות קדימה </a:t>
            </a:r>
            <a:r>
              <a:rPr lang="he-IL" sz="2800" dirty="0">
                <a:latin typeface="Tahoma" panose="020B0604030504040204" pitchFamily="34" charset="0"/>
                <a:ea typeface="Tahoma" panose="020B0604030504040204" pitchFamily="34" charset="0"/>
                <a:cs typeface="Tahoma" panose="020B0604030504040204" pitchFamily="34" charset="0"/>
              </a:rPr>
              <a:t>מורה על האטה "בלבד" ו"עצירה במידת הצורך". </a:t>
            </a:r>
            <a:endParaRPr lang="en-US" alt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מתן זכות קדימה:</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70" y="5129582"/>
            <a:ext cx="2787834" cy="1503244"/>
          </a:xfrm>
          <a:prstGeom prst="rect">
            <a:avLst/>
          </a:prstGeom>
        </p:spPr>
      </p:pic>
      <p:pic>
        <p:nvPicPr>
          <p:cNvPr id="5" name="תמונה 4"/>
          <p:cNvPicPr>
            <a:picLocks noChangeAspect="1"/>
          </p:cNvPicPr>
          <p:nvPr/>
        </p:nvPicPr>
        <p:blipFill rotWithShape="1">
          <a:blip r:embed="rId3">
            <a:extLst>
              <a:ext uri="{28A0092B-C50C-407E-A947-70E740481C1C}">
                <a14:useLocalDpi xmlns:a14="http://schemas.microsoft.com/office/drawing/2010/main" val="0"/>
              </a:ext>
            </a:extLst>
          </a:blip>
          <a:srcRect r="40758"/>
          <a:stretch/>
        </p:blipFill>
        <p:spPr>
          <a:xfrm>
            <a:off x="6146228" y="5335530"/>
            <a:ext cx="1182629" cy="1324592"/>
          </a:xfrm>
          <a:prstGeom prst="rect">
            <a:avLst/>
          </a:prstGeom>
        </p:spPr>
      </p:pic>
    </p:spTree>
    <p:extLst>
      <p:ext uri="{BB962C8B-B14F-4D97-AF65-F5344CB8AC3E}">
        <p14:creationId xmlns:p14="http://schemas.microsoft.com/office/powerpoint/2010/main" val="128130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4717" y="1337916"/>
            <a:ext cx="861543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he-IL" sz="2800" b="1" dirty="0">
                <a:latin typeface="Tahoma" panose="020B0604030504040204" pitchFamily="34" charset="0"/>
                <a:ea typeface="Tahoma" panose="020B0604030504040204" pitchFamily="34" charset="0"/>
                <a:cs typeface="Tahoma" panose="020B0604030504040204" pitchFamily="34" charset="0"/>
              </a:rPr>
              <a:t>ישנם מספר מקרים בהם יש לתת זכות קדימה גם כאשר לא הוצב אחד מן התמרורים הנ"ל:</a:t>
            </a:r>
            <a:br>
              <a:rPr lang="en-US" sz="2800" b="1"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1. </a:t>
            </a:r>
            <a:r>
              <a:rPr lang="he-IL" sz="2800" dirty="0"/>
              <a:t>במידה ומתקרבים לצומת (או לדרך) מספר רכבים, כל רכב  </a:t>
            </a:r>
            <a:br>
              <a:rPr lang="en-US" sz="2800" dirty="0"/>
            </a:br>
            <a:r>
              <a:rPr lang="he-IL" sz="2800" dirty="0"/>
              <a:t>    ייתן זכות קדימה לרכב אשר מגיע מימין אליו.</a:t>
            </a:r>
          </a:p>
          <a:p>
            <a:pPr algn="r" rtl="1"/>
            <a:r>
              <a:rPr lang="he-IL" sz="2800" dirty="0"/>
              <a:t>2. רכב אשר התקרב לצומת והוא מעוניין לפנות שמאלה או </a:t>
            </a:r>
            <a:br>
              <a:rPr lang="en-US" sz="2800" dirty="0"/>
            </a:br>
            <a:r>
              <a:rPr lang="he-IL" sz="2800" dirty="0"/>
              <a:t>    לבצע פניית פרסה, ייתן זכות קדימה לרכבים הבאים ממולו  </a:t>
            </a:r>
            <a:br>
              <a:rPr lang="en-US" sz="2800" dirty="0"/>
            </a:br>
            <a:r>
              <a:rPr lang="he-IL" sz="2800" dirty="0"/>
              <a:t>    ואשר נמצאים בצומת או קרוב אליה.</a:t>
            </a:r>
          </a:p>
          <a:p>
            <a:pPr algn="r" rtl="1"/>
            <a:r>
              <a:rPr lang="he-IL" sz="2800" dirty="0"/>
              <a:t>3. רכב אשר יוצא מרכב עפר לרכב סלולה, ייתן תמיד זכות  </a:t>
            </a:r>
            <a:br>
              <a:rPr lang="en-US" sz="2800" dirty="0"/>
            </a:br>
            <a:r>
              <a:rPr lang="he-IL" sz="2800" dirty="0"/>
              <a:t>    קדימה לרכב הנוסע בדרך הסלולה.</a:t>
            </a:r>
          </a:p>
          <a:p>
            <a:pPr algn="r" rtl="1"/>
            <a:r>
              <a:rPr lang="he-IL" sz="2800" dirty="0"/>
              <a:t>4. כנ"ל לגבי רכב אשר יוצא מחצרות, גישה לבית, תחנת  </a:t>
            </a:r>
            <a:br>
              <a:rPr lang="en-US" sz="2800" dirty="0"/>
            </a:br>
            <a:r>
              <a:rPr lang="he-IL" sz="2800" dirty="0"/>
              <a:t>    שירות, תחנת דלק, מקום חניה וכדומה.</a:t>
            </a:r>
          </a:p>
          <a:p>
            <a:pPr algn="r" rtl="1" eaLnBrk="1" hangingPunct="1"/>
            <a:endParaRPr lang="en-US" alt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a:spLocks noChangeArrowheads="1"/>
          </p:cNvSpPr>
          <p:nvPr/>
        </p:nvSpPr>
        <p:spPr bwMode="auto">
          <a:xfrm>
            <a:off x="609600" y="317500"/>
            <a:ext cx="7772400" cy="914400"/>
          </a:xfrm>
          <a:prstGeom prst="rect">
            <a:avLst/>
          </a:prstGeom>
          <a:noFill/>
          <a:ln w="9525">
            <a:noFill/>
            <a:miter lim="800000"/>
            <a:headEnd/>
            <a:tailEnd/>
          </a:ln>
          <a:effectLst/>
        </p:spPr>
        <p:txBody>
          <a:bodyPr anchor="ctr"/>
          <a:lstStyle/>
          <a:p>
            <a:pPr algn="ctr" rtl="1"/>
            <a:r>
              <a:rPr lang="he-IL" sz="5400" b="1" i="1" u="sng" dirty="0">
                <a:solidFill>
                  <a:srgbClr val="3399FF"/>
                </a:solidFill>
                <a:effectLst>
                  <a:outerShdw blurRad="38100" dist="38100" dir="2700000" algn="tl">
                    <a:srgbClr val="C0C0C0"/>
                  </a:outerShdw>
                </a:effectLst>
                <a:latin typeface="Times New Roman" pitchFamily="18" charset="0"/>
                <a:cs typeface="Narkisim" pitchFamily="2" charset="-79"/>
              </a:rPr>
              <a:t>מתן זכות קדימה:</a:t>
            </a:r>
            <a:endParaRPr lang="en-US" sz="5400" b="1" i="1" u="sng" dirty="0">
              <a:solidFill>
                <a:srgbClr val="3399FF"/>
              </a:solidFill>
              <a:effectLst>
                <a:outerShdw blurRad="38100" dist="38100" dir="2700000" algn="tl">
                  <a:srgbClr val="C0C0C0"/>
                </a:outerShdw>
              </a:effectLst>
              <a:latin typeface="Times New Roman" pitchFamily="18" charset="0"/>
              <a:cs typeface="Narkisim"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66" y="5661854"/>
            <a:ext cx="2027548" cy="1093286"/>
          </a:xfrm>
          <a:prstGeom prst="rect">
            <a:avLst/>
          </a:prstGeom>
        </p:spPr>
      </p:pic>
    </p:spTree>
    <p:extLst>
      <p:ext uri="{BB962C8B-B14F-4D97-AF65-F5344CB8AC3E}">
        <p14:creationId xmlns:p14="http://schemas.microsoft.com/office/powerpoint/2010/main" val="188376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hilips_white">
  <a:themeElements>
    <a:clrScheme name="philips_white 2">
      <a:dk1>
        <a:srgbClr val="0C2074"/>
      </a:dk1>
      <a:lt1>
        <a:srgbClr val="FFFFFF"/>
      </a:lt1>
      <a:dk2>
        <a:srgbClr val="FFFFFF"/>
      </a:dk2>
      <a:lt2>
        <a:srgbClr val="808080"/>
      </a:lt2>
      <a:accent1>
        <a:srgbClr val="005AFF"/>
      </a:accent1>
      <a:accent2>
        <a:srgbClr val="3333CC"/>
      </a:accent2>
      <a:accent3>
        <a:srgbClr val="FFFFFF"/>
      </a:accent3>
      <a:accent4>
        <a:srgbClr val="091A62"/>
      </a:accent4>
      <a:accent5>
        <a:srgbClr val="AAB5FF"/>
      </a:accent5>
      <a:accent6>
        <a:srgbClr val="2D2DB9"/>
      </a:accent6>
      <a:hlink>
        <a:srgbClr val="CCCCFF"/>
      </a:hlink>
      <a:folHlink>
        <a:srgbClr val="B2B2B2"/>
      </a:folHlink>
    </a:clrScheme>
    <a:fontScheme name="philips_whit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philips_white 1">
        <a:dk1>
          <a:srgbClr val="808080"/>
        </a:dk1>
        <a:lt1>
          <a:srgbClr val="FFFFFF"/>
        </a:lt1>
        <a:dk2>
          <a:srgbClr val="0E005A"/>
        </a:dk2>
        <a:lt2>
          <a:srgbClr val="FFFFFF"/>
        </a:lt2>
        <a:accent1>
          <a:srgbClr val="005AFF"/>
        </a:accent1>
        <a:accent2>
          <a:srgbClr val="3333CC"/>
        </a:accent2>
        <a:accent3>
          <a:srgbClr val="AAAAB5"/>
        </a:accent3>
        <a:accent4>
          <a:srgbClr val="DADADA"/>
        </a:accent4>
        <a:accent5>
          <a:srgbClr val="AAB5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philips_white 2">
        <a:dk1>
          <a:srgbClr val="0C2074"/>
        </a:dk1>
        <a:lt1>
          <a:srgbClr val="FFFFFF"/>
        </a:lt1>
        <a:dk2>
          <a:srgbClr val="FFFFFF"/>
        </a:dk2>
        <a:lt2>
          <a:srgbClr val="808080"/>
        </a:lt2>
        <a:accent1>
          <a:srgbClr val="005AFF"/>
        </a:accent1>
        <a:accent2>
          <a:srgbClr val="3333CC"/>
        </a:accent2>
        <a:accent3>
          <a:srgbClr val="FFFFFF"/>
        </a:accent3>
        <a:accent4>
          <a:srgbClr val="091A62"/>
        </a:accent4>
        <a:accent5>
          <a:srgbClr val="AAB5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C:\Temp\philips_white.pot</Template>
  <TotalTime>6668</TotalTime>
  <Words>2579</Words>
  <Application>Microsoft Office PowerPoint</Application>
  <PresentationFormat>‫הצגה על המסך (4:3)</PresentationFormat>
  <Paragraphs>148</Paragraphs>
  <Slides>33</Slides>
  <Notes>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33</vt:i4>
      </vt:variant>
    </vt:vector>
  </HeadingPairs>
  <TitlesOfParts>
    <vt:vector size="38" baseType="lpstr">
      <vt:lpstr>Arial</vt:lpstr>
      <vt:lpstr>Gill Sans MT</vt:lpstr>
      <vt:lpstr>Tahoma</vt:lpstr>
      <vt:lpstr>Times New Roman</vt:lpstr>
      <vt:lpstr>philips_white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A. Fassburg</dc:creator>
  <cp:lastModifiedBy>קובי גל</cp:lastModifiedBy>
  <cp:revision>464</cp:revision>
  <dcterms:created xsi:type="dcterms:W3CDTF">2002-04-22T15:47:47Z</dcterms:created>
  <dcterms:modified xsi:type="dcterms:W3CDTF">2024-07-22T12:16:53Z</dcterms:modified>
</cp:coreProperties>
</file>